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6" r:id="rId7"/>
  </p:sldMasterIdLst>
  <p:notesMasterIdLst>
    <p:notesMasterId r:id="rId36"/>
  </p:notesMasterIdLst>
  <p:handoutMasterIdLst>
    <p:handoutMasterId r:id="rId37"/>
  </p:handoutMasterIdLst>
  <p:sldIdLst>
    <p:sldId id="256" r:id="rId8"/>
    <p:sldId id="277" r:id="rId9"/>
    <p:sldId id="315" r:id="rId10"/>
    <p:sldId id="316" r:id="rId11"/>
    <p:sldId id="317" r:id="rId12"/>
    <p:sldId id="318" r:id="rId13"/>
    <p:sldId id="319" r:id="rId14"/>
    <p:sldId id="308" r:id="rId15"/>
    <p:sldId id="320" r:id="rId16"/>
    <p:sldId id="310" r:id="rId17"/>
    <p:sldId id="312" r:id="rId18"/>
    <p:sldId id="313" r:id="rId19"/>
    <p:sldId id="314" r:id="rId20"/>
    <p:sldId id="309" r:id="rId21"/>
    <p:sldId id="311" r:id="rId22"/>
    <p:sldId id="293" r:id="rId23"/>
    <p:sldId id="307" r:id="rId24"/>
    <p:sldId id="287" r:id="rId25"/>
    <p:sldId id="259" r:id="rId26"/>
    <p:sldId id="288" r:id="rId27"/>
    <p:sldId id="295" r:id="rId28"/>
    <p:sldId id="297" r:id="rId29"/>
    <p:sldId id="299" r:id="rId30"/>
    <p:sldId id="301" r:id="rId31"/>
    <p:sldId id="303" r:id="rId32"/>
    <p:sldId id="305" r:id="rId33"/>
    <p:sldId id="265" r:id="rId34"/>
    <p:sldId id="276" r:id="rId35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8B47C"/>
    <a:srgbClr val="FDEADA"/>
    <a:srgbClr val="003300"/>
    <a:srgbClr val="416F58"/>
    <a:srgbClr val="FFE7FF"/>
    <a:srgbClr val="A5C866"/>
    <a:srgbClr val="467CE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79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EB9E6B-FDD3-4385-9C08-4B5A860F674E}" type="doc">
      <dgm:prSet loTypeId="urn:microsoft.com/office/officeart/2005/8/layout/chevron1" loCatId="process" qsTypeId="urn:microsoft.com/office/officeart/2005/8/quickstyle/3d7" qsCatId="3D" csTypeId="urn:microsoft.com/office/officeart/2005/8/colors/colorful5" csCatId="colorful" phldr="1"/>
      <dgm:spPr/>
    </dgm:pt>
    <dgm:pt modelId="{E97CCA8B-69FA-40DF-853A-D27803F1394F}">
      <dgm:prSet phldrT="[文字]"/>
      <dgm:spPr/>
      <dgm:t>
        <a:bodyPr/>
        <a:lstStyle/>
        <a:p>
          <a:r>
            <a:rPr lang="zh-TW" altLang="en-US" b="0" dirty="0" smtClean="0">
              <a:latin typeface="標楷體" pitchFamily="65" charset="-120"/>
              <a:ea typeface="標楷體" pitchFamily="65" charset="-120"/>
            </a:rPr>
            <a:t>四大面向</a:t>
          </a:r>
          <a:endParaRPr lang="zh-TW" altLang="en-US" b="0" dirty="0">
            <a:latin typeface="標楷體" pitchFamily="65" charset="-120"/>
            <a:ea typeface="標楷體" pitchFamily="65" charset="-120"/>
          </a:endParaRPr>
        </a:p>
      </dgm:t>
    </dgm:pt>
    <dgm:pt modelId="{30DF2DB3-EF67-40DA-994B-1DAC150284A8}" type="parTrans" cxnId="{FE34D30D-2F29-41FE-977A-2B52A3397DC3}">
      <dgm:prSet/>
      <dgm:spPr/>
      <dgm:t>
        <a:bodyPr/>
        <a:lstStyle/>
        <a:p>
          <a:endParaRPr lang="zh-TW" altLang="en-US"/>
        </a:p>
      </dgm:t>
    </dgm:pt>
    <dgm:pt modelId="{C905F848-4D43-4C39-ADBE-DDB05471E6BA}" type="sibTrans" cxnId="{FE34D30D-2F29-41FE-977A-2B52A3397DC3}">
      <dgm:prSet/>
      <dgm:spPr/>
      <dgm:t>
        <a:bodyPr/>
        <a:lstStyle/>
        <a:p>
          <a:endParaRPr lang="zh-TW" altLang="en-US"/>
        </a:p>
      </dgm:t>
    </dgm:pt>
    <dgm:pt modelId="{CE1A5EB8-3B5C-4EF0-B383-77E026E5EFF6}">
      <dgm:prSet phldrT="[文字]"/>
      <dgm:spPr/>
      <dgm:t>
        <a:bodyPr/>
        <a:lstStyle/>
        <a:p>
          <a:r>
            <a:rPr lang="zh-TW" altLang="en-US" b="0" dirty="0" smtClean="0">
              <a:latin typeface="標楷體" pitchFamily="65" charset="-120"/>
              <a:ea typeface="標楷體" pitchFamily="65" charset="-120"/>
            </a:rPr>
            <a:t>七項計畫</a:t>
          </a:r>
          <a:endParaRPr lang="zh-TW" altLang="en-US" b="0" dirty="0">
            <a:latin typeface="標楷體" pitchFamily="65" charset="-120"/>
            <a:ea typeface="標楷體" pitchFamily="65" charset="-120"/>
          </a:endParaRPr>
        </a:p>
      </dgm:t>
    </dgm:pt>
    <dgm:pt modelId="{7ED6D973-4BA1-4692-BE4E-668A5660D746}" type="parTrans" cxnId="{3AA0F6F9-89A3-4508-B5C4-D38249E71019}">
      <dgm:prSet/>
      <dgm:spPr/>
      <dgm:t>
        <a:bodyPr/>
        <a:lstStyle/>
        <a:p>
          <a:endParaRPr lang="zh-TW" altLang="en-US"/>
        </a:p>
      </dgm:t>
    </dgm:pt>
    <dgm:pt modelId="{62878517-1559-4F2A-A5DB-057DAF7E6233}" type="sibTrans" cxnId="{3AA0F6F9-89A3-4508-B5C4-D38249E71019}">
      <dgm:prSet/>
      <dgm:spPr/>
      <dgm:t>
        <a:bodyPr/>
        <a:lstStyle/>
        <a:p>
          <a:endParaRPr lang="zh-TW" altLang="en-US"/>
        </a:p>
      </dgm:t>
    </dgm:pt>
    <dgm:pt modelId="{D3DC2C4C-AA73-454C-B792-81FD8D3B1FCE}">
      <dgm:prSet phldrT="[文字]"/>
      <dgm:spPr/>
      <dgm:t>
        <a:bodyPr/>
        <a:lstStyle/>
        <a:p>
          <a:r>
            <a:rPr lang="zh-TW" altLang="en-US" b="0" dirty="0" smtClean="0">
              <a:latin typeface="標楷體" pitchFamily="65" charset="-120"/>
              <a:ea typeface="標楷體" pitchFamily="65" charset="-120"/>
            </a:rPr>
            <a:t>十九個工作項目</a:t>
          </a:r>
          <a:endParaRPr lang="zh-TW" altLang="en-US" b="0" dirty="0">
            <a:latin typeface="標楷體" pitchFamily="65" charset="-120"/>
            <a:ea typeface="標楷體" pitchFamily="65" charset="-120"/>
          </a:endParaRPr>
        </a:p>
      </dgm:t>
    </dgm:pt>
    <dgm:pt modelId="{58CDADD2-1740-41D2-B98C-59AB38C46533}" type="parTrans" cxnId="{61E52A92-7E41-4537-A05D-44B3621484D7}">
      <dgm:prSet/>
      <dgm:spPr/>
      <dgm:t>
        <a:bodyPr/>
        <a:lstStyle/>
        <a:p>
          <a:endParaRPr lang="zh-TW" altLang="en-US"/>
        </a:p>
      </dgm:t>
    </dgm:pt>
    <dgm:pt modelId="{27871CB0-A6A9-42EB-99AD-3AB519A545AB}" type="sibTrans" cxnId="{61E52A92-7E41-4537-A05D-44B3621484D7}">
      <dgm:prSet/>
      <dgm:spPr/>
      <dgm:t>
        <a:bodyPr/>
        <a:lstStyle/>
        <a:p>
          <a:endParaRPr lang="zh-TW" altLang="en-US"/>
        </a:p>
      </dgm:t>
    </dgm:pt>
    <dgm:pt modelId="{B371A949-809C-4B9E-B735-DFC80FEEBAAA}" type="pres">
      <dgm:prSet presAssocID="{28EB9E6B-FDD3-4385-9C08-4B5A860F674E}" presName="Name0" presStyleCnt="0">
        <dgm:presLayoutVars>
          <dgm:dir/>
          <dgm:animLvl val="lvl"/>
          <dgm:resizeHandles val="exact"/>
        </dgm:presLayoutVars>
      </dgm:prSet>
      <dgm:spPr/>
    </dgm:pt>
    <dgm:pt modelId="{C0022FDA-B6C3-423E-95AB-AEBF8FCFA227}" type="pres">
      <dgm:prSet presAssocID="{E97CCA8B-69FA-40DF-853A-D27803F1394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5EB27E-4D39-4414-BAFB-B778B8D33223}" type="pres">
      <dgm:prSet presAssocID="{C905F848-4D43-4C39-ADBE-DDB05471E6BA}" presName="parTxOnlySpace" presStyleCnt="0"/>
      <dgm:spPr/>
    </dgm:pt>
    <dgm:pt modelId="{D38DDE4D-FE33-4D44-AA06-7EAF59CD5DE9}" type="pres">
      <dgm:prSet presAssocID="{CE1A5EB8-3B5C-4EF0-B383-77E026E5EFF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B11351-7942-4A0C-A513-C3FF52895185}" type="pres">
      <dgm:prSet presAssocID="{62878517-1559-4F2A-A5DB-057DAF7E6233}" presName="parTxOnlySpace" presStyleCnt="0"/>
      <dgm:spPr/>
    </dgm:pt>
    <dgm:pt modelId="{912F2315-0BFF-476B-9A1A-DF7170BC796B}" type="pres">
      <dgm:prSet presAssocID="{D3DC2C4C-AA73-454C-B792-81FD8D3B1FCE}" presName="parTxOnly" presStyleLbl="node1" presStyleIdx="2" presStyleCnt="3" custAng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11CAECD-1A59-418C-9773-61957E7EC381}" type="presOf" srcId="{CE1A5EB8-3B5C-4EF0-B383-77E026E5EFF6}" destId="{D38DDE4D-FE33-4D44-AA06-7EAF59CD5DE9}" srcOrd="0" destOrd="0" presId="urn:microsoft.com/office/officeart/2005/8/layout/chevron1"/>
    <dgm:cxn modelId="{61E52A92-7E41-4537-A05D-44B3621484D7}" srcId="{28EB9E6B-FDD3-4385-9C08-4B5A860F674E}" destId="{D3DC2C4C-AA73-454C-B792-81FD8D3B1FCE}" srcOrd="2" destOrd="0" parTransId="{58CDADD2-1740-41D2-B98C-59AB38C46533}" sibTransId="{27871CB0-A6A9-42EB-99AD-3AB519A545AB}"/>
    <dgm:cxn modelId="{B128D337-71B3-41BA-82D4-E703F8B045D7}" type="presOf" srcId="{28EB9E6B-FDD3-4385-9C08-4B5A860F674E}" destId="{B371A949-809C-4B9E-B735-DFC80FEEBAAA}" srcOrd="0" destOrd="0" presId="urn:microsoft.com/office/officeart/2005/8/layout/chevron1"/>
    <dgm:cxn modelId="{1C7A49EE-77C6-4863-B37D-707BE3005E45}" type="presOf" srcId="{D3DC2C4C-AA73-454C-B792-81FD8D3B1FCE}" destId="{912F2315-0BFF-476B-9A1A-DF7170BC796B}" srcOrd="0" destOrd="0" presId="urn:microsoft.com/office/officeart/2005/8/layout/chevron1"/>
    <dgm:cxn modelId="{3AA0F6F9-89A3-4508-B5C4-D38249E71019}" srcId="{28EB9E6B-FDD3-4385-9C08-4B5A860F674E}" destId="{CE1A5EB8-3B5C-4EF0-B383-77E026E5EFF6}" srcOrd="1" destOrd="0" parTransId="{7ED6D973-4BA1-4692-BE4E-668A5660D746}" sibTransId="{62878517-1559-4F2A-A5DB-057DAF7E6233}"/>
    <dgm:cxn modelId="{FE34D30D-2F29-41FE-977A-2B52A3397DC3}" srcId="{28EB9E6B-FDD3-4385-9C08-4B5A860F674E}" destId="{E97CCA8B-69FA-40DF-853A-D27803F1394F}" srcOrd="0" destOrd="0" parTransId="{30DF2DB3-EF67-40DA-994B-1DAC150284A8}" sibTransId="{C905F848-4D43-4C39-ADBE-DDB05471E6BA}"/>
    <dgm:cxn modelId="{07C603C4-0480-43CB-98BA-347058C241CA}" type="presOf" srcId="{E97CCA8B-69FA-40DF-853A-D27803F1394F}" destId="{C0022FDA-B6C3-423E-95AB-AEBF8FCFA227}" srcOrd="0" destOrd="0" presId="urn:microsoft.com/office/officeart/2005/8/layout/chevron1"/>
    <dgm:cxn modelId="{5D6CB2EC-BC6E-4906-98A8-A4BCD60CC148}" type="presParOf" srcId="{B371A949-809C-4B9E-B735-DFC80FEEBAAA}" destId="{C0022FDA-B6C3-423E-95AB-AEBF8FCFA227}" srcOrd="0" destOrd="0" presId="urn:microsoft.com/office/officeart/2005/8/layout/chevron1"/>
    <dgm:cxn modelId="{E9747D56-BB4C-488B-B92A-AD6B2CC961BE}" type="presParOf" srcId="{B371A949-809C-4B9E-B735-DFC80FEEBAAA}" destId="{B95EB27E-4D39-4414-BAFB-B778B8D33223}" srcOrd="1" destOrd="0" presId="urn:microsoft.com/office/officeart/2005/8/layout/chevron1"/>
    <dgm:cxn modelId="{AEFAF8F7-43F3-45C9-9F8D-1968288C9110}" type="presParOf" srcId="{B371A949-809C-4B9E-B735-DFC80FEEBAAA}" destId="{D38DDE4D-FE33-4D44-AA06-7EAF59CD5DE9}" srcOrd="2" destOrd="0" presId="urn:microsoft.com/office/officeart/2005/8/layout/chevron1"/>
    <dgm:cxn modelId="{1BA04423-F06B-47D3-9F2B-73B81ED17989}" type="presParOf" srcId="{B371A949-809C-4B9E-B735-DFC80FEEBAAA}" destId="{85B11351-7942-4A0C-A513-C3FF52895185}" srcOrd="3" destOrd="0" presId="urn:microsoft.com/office/officeart/2005/8/layout/chevron1"/>
    <dgm:cxn modelId="{8CFB1DF9-90D3-4909-99A5-3B5590F76C29}" type="presParOf" srcId="{B371A949-809C-4B9E-B735-DFC80FEEBAAA}" destId="{912F2315-0BFF-476B-9A1A-DF7170BC796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ECE19-B47B-4142-8ADA-42D37F3FD64B}" type="doc">
      <dgm:prSet loTypeId="urn:microsoft.com/office/officeart/2005/8/layout/process2" loCatId="process" qsTypeId="urn:microsoft.com/office/officeart/2005/8/quickstyle/simple2" qsCatId="simple" csTypeId="urn:microsoft.com/office/officeart/2005/8/colors/colorful3" csCatId="colorful" phldr="1"/>
      <dgm:spPr/>
    </dgm:pt>
    <dgm:pt modelId="{7AA3AD20-42C0-408F-A44B-690EBCE83B9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組織與法規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9FE9695-2519-4783-A299-916E403BF3BD}" type="parTrans" cxnId="{B06C5FFC-7FC9-4A67-8F99-C7CD827F9E2A}">
      <dgm:prSet/>
      <dgm:spPr/>
      <dgm:t>
        <a:bodyPr/>
        <a:lstStyle/>
        <a:p>
          <a:endParaRPr lang="zh-TW" altLang="en-US"/>
        </a:p>
      </dgm:t>
    </dgm:pt>
    <dgm:pt modelId="{764B2CDF-F147-4BA8-BE14-1DEFAE0EB99D}" type="sibTrans" cxnId="{B06C5FFC-7FC9-4A67-8F99-C7CD827F9E2A}">
      <dgm:prSet/>
      <dgm:spPr/>
      <dgm:t>
        <a:bodyPr/>
        <a:lstStyle/>
        <a:p>
          <a:endParaRPr lang="zh-TW" altLang="en-US"/>
        </a:p>
      </dgm:t>
    </dgm:pt>
    <dgm:pt modelId="{7C6DB660-8FC1-4F64-A19E-3723F6EBD065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增能與宣導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2F8F3CA-F30D-4446-83F4-83F74CAD3901}" type="parTrans" cxnId="{6FB6A169-2BE4-4C59-8D1F-3A7FFD4CDE8C}">
      <dgm:prSet/>
      <dgm:spPr/>
      <dgm:t>
        <a:bodyPr/>
        <a:lstStyle/>
        <a:p>
          <a:endParaRPr lang="zh-TW" altLang="en-US"/>
        </a:p>
      </dgm:t>
    </dgm:pt>
    <dgm:pt modelId="{B7BD5A2A-5658-4BA4-B46B-6D4997707EA8}" type="sibTrans" cxnId="{6FB6A169-2BE4-4C59-8D1F-3A7FFD4CDE8C}">
      <dgm:prSet/>
      <dgm:spPr/>
      <dgm:t>
        <a:bodyPr/>
        <a:lstStyle/>
        <a:p>
          <a:endParaRPr lang="zh-TW" altLang="en-US"/>
        </a:p>
      </dgm:t>
    </dgm:pt>
    <dgm:pt modelId="{DEA2A07E-8734-4712-93DF-1762B4589C17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資源與設備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66E58E5-7ECF-4942-A1A8-680721F02FB4}" type="parTrans" cxnId="{FD5B2502-F038-43F7-BAC5-67945B9D8227}">
      <dgm:prSet/>
      <dgm:spPr/>
      <dgm:t>
        <a:bodyPr/>
        <a:lstStyle/>
        <a:p>
          <a:endParaRPr lang="zh-TW" altLang="en-US"/>
        </a:p>
      </dgm:t>
    </dgm:pt>
    <dgm:pt modelId="{067F2DFD-7C0C-4269-80E6-A07B3A52BA45}" type="sibTrans" cxnId="{FD5B2502-F038-43F7-BAC5-67945B9D8227}">
      <dgm:prSet/>
      <dgm:spPr/>
      <dgm:t>
        <a:bodyPr/>
        <a:lstStyle/>
        <a:p>
          <a:endParaRPr lang="zh-TW" altLang="en-US"/>
        </a:p>
      </dgm:t>
    </dgm:pt>
    <dgm:pt modelId="{713D3D19-59E7-49E5-8E40-035EE68B670F}">
      <dgm:prSet phldrT="[文字]" custT="1"/>
      <dgm:spPr/>
      <dgm:t>
        <a:bodyPr/>
        <a:lstStyle/>
        <a:p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課程與教學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EDCF10C-6DE3-4F98-B171-0024EA9BB9C6}" type="parTrans" cxnId="{04E1CA37-121A-4A96-88D2-8C347BC951DD}">
      <dgm:prSet/>
      <dgm:spPr/>
      <dgm:t>
        <a:bodyPr/>
        <a:lstStyle/>
        <a:p>
          <a:endParaRPr lang="zh-TW" altLang="en-US"/>
        </a:p>
      </dgm:t>
    </dgm:pt>
    <dgm:pt modelId="{251232D5-6251-4FF9-B514-3F75C22D190A}" type="sibTrans" cxnId="{04E1CA37-121A-4A96-88D2-8C347BC951DD}">
      <dgm:prSet/>
      <dgm:spPr/>
      <dgm:t>
        <a:bodyPr/>
        <a:lstStyle/>
        <a:p>
          <a:endParaRPr lang="zh-TW" altLang="en-US"/>
        </a:p>
      </dgm:t>
    </dgm:pt>
    <dgm:pt modelId="{FDF4F176-9141-49D1-8DA1-63B9477C9E93}" type="pres">
      <dgm:prSet presAssocID="{A3EECE19-B47B-4142-8ADA-42D37F3FD64B}" presName="linearFlow" presStyleCnt="0">
        <dgm:presLayoutVars>
          <dgm:resizeHandles val="exact"/>
        </dgm:presLayoutVars>
      </dgm:prSet>
      <dgm:spPr/>
    </dgm:pt>
    <dgm:pt modelId="{59631CB8-0106-4478-AB48-407BBEEBF079}" type="pres">
      <dgm:prSet presAssocID="{7AA3AD20-42C0-408F-A44B-690EBCE83B95}" presName="node" presStyleLbl="node1" presStyleIdx="0" presStyleCnt="4" custScaleY="768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F59921-B87A-402A-BB0B-7AD80338B739}" type="pres">
      <dgm:prSet presAssocID="{764B2CDF-F147-4BA8-BE14-1DEFAE0EB99D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C85D2EE2-9F42-4E7F-89BD-9D2C1B7B7E03}" type="pres">
      <dgm:prSet presAssocID="{764B2CDF-F147-4BA8-BE14-1DEFAE0EB99D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C3FCFC7C-7BA9-4452-8B4E-28B4E7497C6D}" type="pres">
      <dgm:prSet presAssocID="{713D3D19-59E7-49E5-8E40-035EE68B670F}" presName="node" presStyleLbl="node1" presStyleIdx="1" presStyleCnt="4" custScaleY="84028" custLinFactNeighborX="203" custLinFactNeighborY="-367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4F7FC7-E9F8-4C83-9885-EAAD7454518D}" type="pres">
      <dgm:prSet presAssocID="{251232D5-6251-4FF9-B514-3F75C22D190A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C2A9C8ED-5978-4B1F-918E-34CE41FFDD36}" type="pres">
      <dgm:prSet presAssocID="{251232D5-6251-4FF9-B514-3F75C22D190A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36E7C767-AA04-4D2B-A58E-2367A73C6EF9}" type="pres">
      <dgm:prSet presAssocID="{7C6DB660-8FC1-4F64-A19E-3723F6EBD065}" presName="node" presStyleLbl="node1" presStyleIdx="2" presStyleCnt="4" custScaleY="76147" custLinFactNeighborX="3521" custLinFactNeighborY="-518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FD9E04-9422-41AF-95BF-9377F3F4A97B}" type="pres">
      <dgm:prSet presAssocID="{B7BD5A2A-5658-4BA4-B46B-6D4997707EA8}" presName="sibTrans" presStyleLbl="sibTrans2D1" presStyleIdx="2" presStyleCnt="3" custAng="21171063"/>
      <dgm:spPr/>
      <dgm:t>
        <a:bodyPr/>
        <a:lstStyle/>
        <a:p>
          <a:endParaRPr lang="zh-TW" altLang="en-US"/>
        </a:p>
      </dgm:t>
    </dgm:pt>
    <dgm:pt modelId="{5CDB7FF1-E895-40BD-8B8E-865A0D83035B}" type="pres">
      <dgm:prSet presAssocID="{B7BD5A2A-5658-4BA4-B46B-6D4997707EA8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F95D7863-F725-49E7-9FA4-F946C5CA2741}" type="pres">
      <dgm:prSet presAssocID="{DEA2A07E-8734-4712-93DF-1762B4589C17}" presName="node" presStyleLbl="node1" presStyleIdx="3" presStyleCnt="4" custScaleY="74114" custLinFactNeighborX="-794" custLinFactNeighborY="-554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FB6A169-2BE4-4C59-8D1F-3A7FFD4CDE8C}" srcId="{A3EECE19-B47B-4142-8ADA-42D37F3FD64B}" destId="{7C6DB660-8FC1-4F64-A19E-3723F6EBD065}" srcOrd="2" destOrd="0" parTransId="{12F8F3CA-F30D-4446-83F4-83F74CAD3901}" sibTransId="{B7BD5A2A-5658-4BA4-B46B-6D4997707EA8}"/>
    <dgm:cxn modelId="{9866A9F8-2897-46CA-95AD-AC8D3080109D}" type="presOf" srcId="{DEA2A07E-8734-4712-93DF-1762B4589C17}" destId="{F95D7863-F725-49E7-9FA4-F946C5CA2741}" srcOrd="0" destOrd="0" presId="urn:microsoft.com/office/officeart/2005/8/layout/process2"/>
    <dgm:cxn modelId="{B06C5FFC-7FC9-4A67-8F99-C7CD827F9E2A}" srcId="{A3EECE19-B47B-4142-8ADA-42D37F3FD64B}" destId="{7AA3AD20-42C0-408F-A44B-690EBCE83B95}" srcOrd="0" destOrd="0" parTransId="{49FE9695-2519-4783-A299-916E403BF3BD}" sibTransId="{764B2CDF-F147-4BA8-BE14-1DEFAE0EB99D}"/>
    <dgm:cxn modelId="{846E9601-77D0-4607-8C36-C6735A00D2FD}" type="presOf" srcId="{7AA3AD20-42C0-408F-A44B-690EBCE83B95}" destId="{59631CB8-0106-4478-AB48-407BBEEBF079}" srcOrd="0" destOrd="0" presId="urn:microsoft.com/office/officeart/2005/8/layout/process2"/>
    <dgm:cxn modelId="{2896EB1A-8480-46BB-A09A-151E42D12E52}" type="presOf" srcId="{B7BD5A2A-5658-4BA4-B46B-6D4997707EA8}" destId="{51FD9E04-9422-41AF-95BF-9377F3F4A97B}" srcOrd="0" destOrd="0" presId="urn:microsoft.com/office/officeart/2005/8/layout/process2"/>
    <dgm:cxn modelId="{91053C7B-10FA-44C2-9157-1C716F761A3D}" type="presOf" srcId="{251232D5-6251-4FF9-B514-3F75C22D190A}" destId="{234F7FC7-E9F8-4C83-9885-EAAD7454518D}" srcOrd="0" destOrd="0" presId="urn:microsoft.com/office/officeart/2005/8/layout/process2"/>
    <dgm:cxn modelId="{E031E477-C421-4C3B-B31F-B427581B867C}" type="presOf" srcId="{764B2CDF-F147-4BA8-BE14-1DEFAE0EB99D}" destId="{4AF59921-B87A-402A-BB0B-7AD80338B739}" srcOrd="0" destOrd="0" presId="urn:microsoft.com/office/officeart/2005/8/layout/process2"/>
    <dgm:cxn modelId="{EBFF1427-4889-47A0-A17E-7BD8DEA8CD8F}" type="presOf" srcId="{251232D5-6251-4FF9-B514-3F75C22D190A}" destId="{C2A9C8ED-5978-4B1F-918E-34CE41FFDD36}" srcOrd="1" destOrd="0" presId="urn:microsoft.com/office/officeart/2005/8/layout/process2"/>
    <dgm:cxn modelId="{98723F50-9D41-4B87-9786-2A0F068B7211}" type="presOf" srcId="{A3EECE19-B47B-4142-8ADA-42D37F3FD64B}" destId="{FDF4F176-9141-49D1-8DA1-63B9477C9E93}" srcOrd="0" destOrd="0" presId="urn:microsoft.com/office/officeart/2005/8/layout/process2"/>
    <dgm:cxn modelId="{FD5B2502-F038-43F7-BAC5-67945B9D8227}" srcId="{A3EECE19-B47B-4142-8ADA-42D37F3FD64B}" destId="{DEA2A07E-8734-4712-93DF-1762B4589C17}" srcOrd="3" destOrd="0" parTransId="{B66E58E5-7ECF-4942-A1A8-680721F02FB4}" sibTransId="{067F2DFD-7C0C-4269-80E6-A07B3A52BA45}"/>
    <dgm:cxn modelId="{085EBC3F-1F6A-4FDA-A4B9-58DAE709997D}" type="presOf" srcId="{764B2CDF-F147-4BA8-BE14-1DEFAE0EB99D}" destId="{C85D2EE2-9F42-4E7F-89BD-9D2C1B7B7E03}" srcOrd="1" destOrd="0" presId="urn:microsoft.com/office/officeart/2005/8/layout/process2"/>
    <dgm:cxn modelId="{0361B9F3-FBF2-49E6-95E5-594A9DA7C7F5}" type="presOf" srcId="{7C6DB660-8FC1-4F64-A19E-3723F6EBD065}" destId="{36E7C767-AA04-4D2B-A58E-2367A73C6EF9}" srcOrd="0" destOrd="0" presId="urn:microsoft.com/office/officeart/2005/8/layout/process2"/>
    <dgm:cxn modelId="{B9299323-DFDE-4FDD-9B76-7C87DC93D67D}" type="presOf" srcId="{713D3D19-59E7-49E5-8E40-035EE68B670F}" destId="{C3FCFC7C-7BA9-4452-8B4E-28B4E7497C6D}" srcOrd="0" destOrd="0" presId="urn:microsoft.com/office/officeart/2005/8/layout/process2"/>
    <dgm:cxn modelId="{04E1CA37-121A-4A96-88D2-8C347BC951DD}" srcId="{A3EECE19-B47B-4142-8ADA-42D37F3FD64B}" destId="{713D3D19-59E7-49E5-8E40-035EE68B670F}" srcOrd="1" destOrd="0" parTransId="{CEDCF10C-6DE3-4F98-B171-0024EA9BB9C6}" sibTransId="{251232D5-6251-4FF9-B514-3F75C22D190A}"/>
    <dgm:cxn modelId="{80C71048-6E0F-405C-80D7-7C034306B9E9}" type="presOf" srcId="{B7BD5A2A-5658-4BA4-B46B-6D4997707EA8}" destId="{5CDB7FF1-E895-40BD-8B8E-865A0D83035B}" srcOrd="1" destOrd="0" presId="urn:microsoft.com/office/officeart/2005/8/layout/process2"/>
    <dgm:cxn modelId="{839E5579-AF6C-424F-B3F2-BDD9A57DCB8D}" type="presParOf" srcId="{FDF4F176-9141-49D1-8DA1-63B9477C9E93}" destId="{59631CB8-0106-4478-AB48-407BBEEBF079}" srcOrd="0" destOrd="0" presId="urn:microsoft.com/office/officeart/2005/8/layout/process2"/>
    <dgm:cxn modelId="{4D68DEA1-C160-4DDA-89FB-8548ED486D49}" type="presParOf" srcId="{FDF4F176-9141-49D1-8DA1-63B9477C9E93}" destId="{4AF59921-B87A-402A-BB0B-7AD80338B739}" srcOrd="1" destOrd="0" presId="urn:microsoft.com/office/officeart/2005/8/layout/process2"/>
    <dgm:cxn modelId="{EEBB414B-B051-4C3B-84D2-18850A859E88}" type="presParOf" srcId="{4AF59921-B87A-402A-BB0B-7AD80338B739}" destId="{C85D2EE2-9F42-4E7F-89BD-9D2C1B7B7E03}" srcOrd="0" destOrd="0" presId="urn:microsoft.com/office/officeart/2005/8/layout/process2"/>
    <dgm:cxn modelId="{9C501F84-7FAD-4789-BD46-129A6B4F3D3B}" type="presParOf" srcId="{FDF4F176-9141-49D1-8DA1-63B9477C9E93}" destId="{C3FCFC7C-7BA9-4452-8B4E-28B4E7497C6D}" srcOrd="2" destOrd="0" presId="urn:microsoft.com/office/officeart/2005/8/layout/process2"/>
    <dgm:cxn modelId="{F244BE8B-4AB2-411F-88FF-FC8FAB18AB82}" type="presParOf" srcId="{FDF4F176-9141-49D1-8DA1-63B9477C9E93}" destId="{234F7FC7-E9F8-4C83-9885-EAAD7454518D}" srcOrd="3" destOrd="0" presId="urn:microsoft.com/office/officeart/2005/8/layout/process2"/>
    <dgm:cxn modelId="{EDDE65CA-2D94-4ACF-B5C9-207B845CFC0D}" type="presParOf" srcId="{234F7FC7-E9F8-4C83-9885-EAAD7454518D}" destId="{C2A9C8ED-5978-4B1F-918E-34CE41FFDD36}" srcOrd="0" destOrd="0" presId="urn:microsoft.com/office/officeart/2005/8/layout/process2"/>
    <dgm:cxn modelId="{AD870A60-EE70-46EB-B74E-8492CEDD9146}" type="presParOf" srcId="{FDF4F176-9141-49D1-8DA1-63B9477C9E93}" destId="{36E7C767-AA04-4D2B-A58E-2367A73C6EF9}" srcOrd="4" destOrd="0" presId="urn:microsoft.com/office/officeart/2005/8/layout/process2"/>
    <dgm:cxn modelId="{4079AB48-6F99-4A4B-B532-B563BEAB0DD6}" type="presParOf" srcId="{FDF4F176-9141-49D1-8DA1-63B9477C9E93}" destId="{51FD9E04-9422-41AF-95BF-9377F3F4A97B}" srcOrd="5" destOrd="0" presId="urn:microsoft.com/office/officeart/2005/8/layout/process2"/>
    <dgm:cxn modelId="{0DD5D883-B2FE-4485-A4CE-4E5C56D49926}" type="presParOf" srcId="{51FD9E04-9422-41AF-95BF-9377F3F4A97B}" destId="{5CDB7FF1-E895-40BD-8B8E-865A0D83035B}" srcOrd="0" destOrd="0" presId="urn:microsoft.com/office/officeart/2005/8/layout/process2"/>
    <dgm:cxn modelId="{BA081297-1082-48EE-8927-89139ED28E63}" type="presParOf" srcId="{FDF4F176-9141-49D1-8DA1-63B9477C9E93}" destId="{F95D7863-F725-49E7-9FA4-F946C5CA274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11BE9E-F1C3-42D4-A4A1-9AC0E9F28772}" type="doc">
      <dgm:prSet loTypeId="urn:microsoft.com/office/officeart/2005/8/layout/matrix2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06096428-E25F-4BDF-8931-20C7ADB0ACCF}">
      <dgm:prSet phldrT="[文字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重視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語言要素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」與「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文化要素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r>
            <a:rPr lang="zh-TW" altLang="en-US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均衡結合</a:t>
          </a:r>
          <a:r>
            <a:rPr lang="zh-TW" altLang="en-US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18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D28ED1-BE2C-4E1B-B6D9-EE6B5DEAC7B7}" type="parTrans" cxnId="{C5E7367C-7033-4523-88AC-1E1A18240A7A}">
      <dgm:prSet/>
      <dgm:spPr/>
      <dgm:t>
        <a:bodyPr/>
        <a:lstStyle/>
        <a:p>
          <a:endParaRPr lang="zh-TW" altLang="en-US"/>
        </a:p>
      </dgm:t>
    </dgm:pt>
    <dgm:pt modelId="{D43F15D5-F00C-49A4-A605-5A149B0CD2D4}" type="sibTrans" cxnId="{C5E7367C-7033-4523-88AC-1E1A18240A7A}">
      <dgm:prSet/>
      <dgm:spPr/>
      <dgm:t>
        <a:bodyPr/>
        <a:lstStyle/>
        <a:p>
          <a:endParaRPr lang="zh-TW" altLang="en-US"/>
        </a:p>
      </dgm:t>
    </dgm:pt>
    <dgm:pt modelId="{F86CFD23-9263-4C9F-8E71-09A8692BC735}">
      <dgm:prSet phldrT="[文字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依據教學目標及學生的身心發展與能力，</a:t>
          </a:r>
          <a:r>
            <a:rPr lang="zh-TW" altLang="zh-TW" sz="18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靈活運用多元評量</a:t>
          </a:r>
          <a:r>
            <a:rPr lang="zh-TW" altLang="en-US" sz="18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gm:t>
    </dgm:pt>
    <dgm:pt modelId="{E37D22C7-3243-40E2-9FDB-C2AEE0CEDCDB}" type="parTrans" cxnId="{2553CC9E-35A4-4A5B-A510-5818A350D995}">
      <dgm:prSet/>
      <dgm:spPr/>
      <dgm:t>
        <a:bodyPr/>
        <a:lstStyle/>
        <a:p>
          <a:endParaRPr lang="zh-TW" altLang="en-US"/>
        </a:p>
      </dgm:t>
    </dgm:pt>
    <dgm:pt modelId="{DEC5AC83-2329-4D1D-8082-8807B3D0E7BE}" type="sibTrans" cxnId="{2553CC9E-35A4-4A5B-A510-5818A350D995}">
      <dgm:prSet/>
      <dgm:spPr/>
      <dgm:t>
        <a:bodyPr/>
        <a:lstStyle/>
        <a:p>
          <a:endParaRPr lang="zh-TW" altLang="en-US"/>
        </a:p>
      </dgm:t>
    </dgm:pt>
    <dgm:pt modelId="{E279ADAE-9F27-4895-AE56-52C1BE2A126C}">
      <dgm:prSet phldrT="[文字]" custT="1"/>
      <dgm:spPr/>
      <dgm:t>
        <a:bodyPr/>
        <a:lstStyle/>
        <a:p>
          <a:endParaRPr lang="zh-TW" altLang="en-US"/>
        </a:p>
      </dgm:t>
    </dgm:pt>
    <dgm:pt modelId="{9FFDF808-DEB2-4096-9274-EE31C37427F3}" type="parTrans" cxnId="{62E5F4E6-FD6B-46EA-8491-0278389B53FD}">
      <dgm:prSet/>
      <dgm:spPr/>
      <dgm:t>
        <a:bodyPr/>
        <a:lstStyle/>
        <a:p>
          <a:endParaRPr lang="zh-TW" altLang="en-US"/>
        </a:p>
      </dgm:t>
    </dgm:pt>
    <dgm:pt modelId="{0F9099FE-D998-4E65-A1A3-9706EB20C7E7}" type="sibTrans" cxnId="{62E5F4E6-FD6B-46EA-8491-0278389B53FD}">
      <dgm:prSet/>
      <dgm:spPr/>
      <dgm:t>
        <a:bodyPr/>
        <a:lstStyle/>
        <a:p>
          <a:endParaRPr lang="zh-TW" altLang="en-US"/>
        </a:p>
      </dgm:t>
    </dgm:pt>
    <dgm:pt modelId="{108F1668-17B6-4333-BE48-78F108C061B2}">
      <dgm:prSet phldrT="[文字]" custT="1"/>
      <dgm:spPr/>
      <dgm:t>
        <a:bodyPr/>
        <a:lstStyle/>
        <a:p>
          <a:endParaRPr lang="zh-TW" altLang="en-US"/>
        </a:p>
      </dgm:t>
    </dgm:pt>
    <dgm:pt modelId="{3AB98BDA-86A4-4B2E-85DE-09BBA1C0DA31}" type="parTrans" cxnId="{53F3C3BE-51D7-4734-81A5-0BB7323ECC51}">
      <dgm:prSet/>
      <dgm:spPr/>
      <dgm:t>
        <a:bodyPr/>
        <a:lstStyle/>
        <a:p>
          <a:endParaRPr lang="zh-TW" altLang="en-US"/>
        </a:p>
      </dgm:t>
    </dgm:pt>
    <dgm:pt modelId="{29F46108-F7DE-41FE-9192-76523A53EC2D}" type="sibTrans" cxnId="{53F3C3BE-51D7-4734-81A5-0BB7323ECC51}">
      <dgm:prSet/>
      <dgm:spPr/>
      <dgm:t>
        <a:bodyPr/>
        <a:lstStyle/>
        <a:p>
          <a:endParaRPr lang="zh-TW" altLang="en-US"/>
        </a:p>
      </dgm:t>
    </dgm:pt>
    <dgm:pt modelId="{F44C699C-9B13-45D9-B0D3-18FE24EE33DB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著重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生活情境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的語言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應用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文化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的理解</a:t>
          </a:r>
          <a:r>
            <a:rPr lang="zh-TW" altLang="en-US" sz="16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DC4528-02A5-4E51-982C-8A0E474DBC48}" type="parTrans" cxnId="{EF5BCB51-69F9-4EA1-8DED-D9BC726CB075}">
      <dgm:prSet/>
      <dgm:spPr/>
      <dgm:t>
        <a:bodyPr/>
        <a:lstStyle/>
        <a:p>
          <a:endParaRPr lang="zh-TW" altLang="en-US"/>
        </a:p>
      </dgm:t>
    </dgm:pt>
    <dgm:pt modelId="{75271687-405A-450E-AD97-C34A595F6A23}" type="sibTrans" cxnId="{EF5BCB51-69F9-4EA1-8DED-D9BC726CB075}">
      <dgm:prSet/>
      <dgm:spPr/>
      <dgm:t>
        <a:bodyPr/>
        <a:lstStyle/>
        <a:p>
          <a:endParaRPr lang="zh-TW" altLang="en-US"/>
        </a:p>
      </dgm:t>
    </dgm:pt>
    <dgm:pt modelId="{C34E1531-4063-4BFF-9726-0EBEFB030BFD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掌握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新住民語文</a:t>
          </a:r>
          <a:r>
            <a:rPr lang="zh-TW" altLang="zh-TW" sz="2000" b="1" u="sng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核心素養</a:t>
          </a:r>
          <a:r>
            <a:rPr lang="zh-TW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的要求，按不同語文的特性、學生的學習程度</a:t>
          </a:r>
          <a:r>
            <a:rPr lang="zh-TW" altLang="en-US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編選教材。</a:t>
          </a:r>
          <a:endParaRPr lang="zh-TW" altLang="en-US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10EA5C-E40C-4A57-B5DA-648E10780175}" type="parTrans" cxnId="{1C676322-6152-49D6-90B3-63B76767B4AC}">
      <dgm:prSet/>
      <dgm:spPr/>
      <dgm:t>
        <a:bodyPr/>
        <a:lstStyle/>
        <a:p>
          <a:endParaRPr lang="zh-TW" altLang="en-US"/>
        </a:p>
      </dgm:t>
    </dgm:pt>
    <dgm:pt modelId="{DCDA1EA5-2629-4404-9017-0A6297973F6A}" type="sibTrans" cxnId="{1C676322-6152-49D6-90B3-63B76767B4AC}">
      <dgm:prSet/>
      <dgm:spPr/>
      <dgm:t>
        <a:bodyPr/>
        <a:lstStyle/>
        <a:p>
          <a:endParaRPr lang="zh-TW" altLang="en-US"/>
        </a:p>
      </dgm:t>
    </dgm:pt>
    <dgm:pt modelId="{05CF3951-C327-4602-ACEA-944BAEF7BE51}">
      <dgm:prSet/>
      <dgm:spPr/>
      <dgm:t>
        <a:bodyPr/>
        <a:lstStyle/>
        <a:p>
          <a:endParaRPr lang="zh-TW" altLang="en-US"/>
        </a:p>
      </dgm:t>
    </dgm:pt>
    <dgm:pt modelId="{5A2B55A8-B59E-4EC9-B1E1-E7BCB830E614}" type="parTrans" cxnId="{717CADFD-93BA-4342-B73F-6F165D367208}">
      <dgm:prSet/>
      <dgm:spPr/>
      <dgm:t>
        <a:bodyPr/>
        <a:lstStyle/>
        <a:p>
          <a:endParaRPr lang="zh-TW" altLang="en-US"/>
        </a:p>
      </dgm:t>
    </dgm:pt>
    <dgm:pt modelId="{51819F0D-AD2D-467E-80D9-E1FED6D469BD}" type="sibTrans" cxnId="{717CADFD-93BA-4342-B73F-6F165D367208}">
      <dgm:prSet/>
      <dgm:spPr/>
      <dgm:t>
        <a:bodyPr/>
        <a:lstStyle/>
        <a:p>
          <a:endParaRPr lang="zh-TW" altLang="en-US"/>
        </a:p>
      </dgm:t>
    </dgm:pt>
    <dgm:pt modelId="{E12F8272-2FDE-4A20-80F5-2FB0B46284FC}">
      <dgm:prSet custT="1"/>
      <dgm:spPr/>
      <dgm:t>
        <a:bodyPr/>
        <a:lstStyle/>
        <a:p>
          <a:endParaRPr lang="zh-TW" altLang="en-US"/>
        </a:p>
      </dgm:t>
    </dgm:pt>
    <dgm:pt modelId="{87B583EB-8D76-4D4A-85D4-5AF1F8045431}" type="parTrans" cxnId="{00ACBD52-476C-474C-8787-F3A26A85D608}">
      <dgm:prSet/>
      <dgm:spPr/>
      <dgm:t>
        <a:bodyPr/>
        <a:lstStyle/>
        <a:p>
          <a:endParaRPr lang="zh-TW" altLang="en-US"/>
        </a:p>
      </dgm:t>
    </dgm:pt>
    <dgm:pt modelId="{CF1F6033-21B7-416A-BE36-985350A8F82A}" type="sibTrans" cxnId="{00ACBD52-476C-474C-8787-F3A26A85D608}">
      <dgm:prSet/>
      <dgm:spPr/>
      <dgm:t>
        <a:bodyPr/>
        <a:lstStyle/>
        <a:p>
          <a:endParaRPr lang="zh-TW" altLang="en-US"/>
        </a:p>
      </dgm:t>
    </dgm:pt>
    <dgm:pt modelId="{40F848E6-9D8E-41AF-94DB-6B522D95D13E}" type="pres">
      <dgm:prSet presAssocID="{4C11BE9E-F1C3-42D4-A4A1-9AC0E9F2877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E2E8FC-5BC0-4E85-B88F-BEDA5CB751EC}" type="pres">
      <dgm:prSet presAssocID="{4C11BE9E-F1C3-42D4-A4A1-9AC0E9F28772}" presName="axisShape" presStyleLbl="bgShp" presStyleIdx="0" presStyleCnt="1"/>
      <dgm:spPr/>
    </dgm:pt>
    <dgm:pt modelId="{64D398DC-7ED7-4A5F-9E8C-97625429D767}" type="pres">
      <dgm:prSet presAssocID="{4C11BE9E-F1C3-42D4-A4A1-9AC0E9F28772}" presName="rect1" presStyleLbl="node1" presStyleIdx="0" presStyleCnt="4" custScaleX="97516" custScaleY="1001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1C0797-91FC-42EF-9A95-307E7E9D6AC3}" type="pres">
      <dgm:prSet presAssocID="{4C11BE9E-F1C3-42D4-A4A1-9AC0E9F28772}" presName="rect2" presStyleLbl="node1" presStyleIdx="1" presStyleCnt="4" custScaleX="102328" custScaleY="1023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8234F9-9F73-4724-BB7F-C32516A26E00}" type="pres">
      <dgm:prSet presAssocID="{4C11BE9E-F1C3-42D4-A4A1-9AC0E9F28772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476FD2-D7F2-42B7-83AF-240D9104DA9F}" type="pres">
      <dgm:prSet presAssocID="{4C11BE9E-F1C3-42D4-A4A1-9AC0E9F28772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E7367C-7033-4523-88AC-1E1A18240A7A}" srcId="{4C11BE9E-F1C3-42D4-A4A1-9AC0E9F28772}" destId="{06096428-E25F-4BDF-8931-20C7ADB0ACCF}" srcOrd="0" destOrd="0" parTransId="{64D28ED1-BE2C-4E1B-B6D9-EE6B5DEAC7B7}" sibTransId="{D43F15D5-F00C-49A4-A605-5A149B0CD2D4}"/>
    <dgm:cxn modelId="{EF5BCB51-69F9-4EA1-8DED-D9BC726CB075}" srcId="{4C11BE9E-F1C3-42D4-A4A1-9AC0E9F28772}" destId="{F44C699C-9B13-45D9-B0D3-18FE24EE33DB}" srcOrd="2" destOrd="0" parTransId="{59DC4528-02A5-4E51-982C-8A0E474DBC48}" sibTransId="{75271687-405A-450E-AD97-C34A595F6A23}"/>
    <dgm:cxn modelId="{53F3C3BE-51D7-4734-81A5-0BB7323ECC51}" srcId="{4C11BE9E-F1C3-42D4-A4A1-9AC0E9F28772}" destId="{108F1668-17B6-4333-BE48-78F108C061B2}" srcOrd="7" destOrd="0" parTransId="{3AB98BDA-86A4-4B2E-85DE-09BBA1C0DA31}" sibTransId="{29F46108-F7DE-41FE-9192-76523A53EC2D}"/>
    <dgm:cxn modelId="{441E46F5-FA74-4EEE-93AB-5F112A823BB7}" type="presOf" srcId="{C34E1531-4063-4BFF-9726-0EBEFB030BFD}" destId="{3E1C0797-91FC-42EF-9A95-307E7E9D6AC3}" srcOrd="0" destOrd="0" presId="urn:microsoft.com/office/officeart/2005/8/layout/matrix2"/>
    <dgm:cxn modelId="{2553CC9E-35A4-4A5B-A510-5818A350D995}" srcId="{4C11BE9E-F1C3-42D4-A4A1-9AC0E9F28772}" destId="{F86CFD23-9263-4C9F-8E71-09A8692BC735}" srcOrd="3" destOrd="0" parTransId="{E37D22C7-3243-40E2-9FDB-C2AEE0CEDCDB}" sibTransId="{DEC5AC83-2329-4D1D-8082-8807B3D0E7BE}"/>
    <dgm:cxn modelId="{435A4B57-4D5C-41F0-8CEE-111A31CE137A}" type="presOf" srcId="{F44C699C-9B13-45D9-B0D3-18FE24EE33DB}" destId="{4D8234F9-9F73-4724-BB7F-C32516A26E00}" srcOrd="0" destOrd="0" presId="urn:microsoft.com/office/officeart/2005/8/layout/matrix2"/>
    <dgm:cxn modelId="{B5DDA2EF-4292-4907-B7E5-151CCE2B432C}" type="presOf" srcId="{06096428-E25F-4BDF-8931-20C7ADB0ACCF}" destId="{64D398DC-7ED7-4A5F-9E8C-97625429D767}" srcOrd="0" destOrd="0" presId="urn:microsoft.com/office/officeart/2005/8/layout/matrix2"/>
    <dgm:cxn modelId="{62E5F4E6-FD6B-46EA-8491-0278389B53FD}" srcId="{4C11BE9E-F1C3-42D4-A4A1-9AC0E9F28772}" destId="{E279ADAE-9F27-4895-AE56-52C1BE2A126C}" srcOrd="6" destOrd="0" parTransId="{9FFDF808-DEB2-4096-9274-EE31C37427F3}" sibTransId="{0F9099FE-D998-4E65-A1A3-9706EB20C7E7}"/>
    <dgm:cxn modelId="{00ACBD52-476C-474C-8787-F3A26A85D608}" srcId="{4C11BE9E-F1C3-42D4-A4A1-9AC0E9F28772}" destId="{E12F8272-2FDE-4A20-80F5-2FB0B46284FC}" srcOrd="4" destOrd="0" parTransId="{87B583EB-8D76-4D4A-85D4-5AF1F8045431}" sibTransId="{CF1F6033-21B7-416A-BE36-985350A8F82A}"/>
    <dgm:cxn modelId="{1C676322-6152-49D6-90B3-63B76767B4AC}" srcId="{4C11BE9E-F1C3-42D4-A4A1-9AC0E9F28772}" destId="{C34E1531-4063-4BFF-9726-0EBEFB030BFD}" srcOrd="1" destOrd="0" parTransId="{FB10EA5C-E40C-4A57-B5DA-648E10780175}" sibTransId="{DCDA1EA5-2629-4404-9017-0A6297973F6A}"/>
    <dgm:cxn modelId="{01EB39CF-85EE-4733-8B71-0A3E36DB2FAD}" type="presOf" srcId="{4C11BE9E-F1C3-42D4-A4A1-9AC0E9F28772}" destId="{40F848E6-9D8E-41AF-94DB-6B522D95D13E}" srcOrd="0" destOrd="0" presId="urn:microsoft.com/office/officeart/2005/8/layout/matrix2"/>
    <dgm:cxn modelId="{717CADFD-93BA-4342-B73F-6F165D367208}" srcId="{4C11BE9E-F1C3-42D4-A4A1-9AC0E9F28772}" destId="{05CF3951-C327-4602-ACEA-944BAEF7BE51}" srcOrd="5" destOrd="0" parTransId="{5A2B55A8-B59E-4EC9-B1E1-E7BCB830E614}" sibTransId="{51819F0D-AD2D-467E-80D9-E1FED6D469BD}"/>
    <dgm:cxn modelId="{5681F524-CC8A-4760-B2B9-B6AC3F46B23C}" type="presOf" srcId="{F86CFD23-9263-4C9F-8E71-09A8692BC735}" destId="{50476FD2-D7F2-42B7-83AF-240D9104DA9F}" srcOrd="0" destOrd="0" presId="urn:microsoft.com/office/officeart/2005/8/layout/matrix2"/>
    <dgm:cxn modelId="{FEAF7885-7AA3-4808-9AC6-AFD405249BBD}" type="presParOf" srcId="{40F848E6-9D8E-41AF-94DB-6B522D95D13E}" destId="{5AE2E8FC-5BC0-4E85-B88F-BEDA5CB751EC}" srcOrd="0" destOrd="0" presId="urn:microsoft.com/office/officeart/2005/8/layout/matrix2"/>
    <dgm:cxn modelId="{7F5D46D6-21D3-4FF3-9BFD-15DB8CD48906}" type="presParOf" srcId="{40F848E6-9D8E-41AF-94DB-6B522D95D13E}" destId="{64D398DC-7ED7-4A5F-9E8C-97625429D767}" srcOrd="1" destOrd="0" presId="urn:microsoft.com/office/officeart/2005/8/layout/matrix2"/>
    <dgm:cxn modelId="{FE216900-47BF-4606-9AC9-2DC6F7FCAB0C}" type="presParOf" srcId="{40F848E6-9D8E-41AF-94DB-6B522D95D13E}" destId="{3E1C0797-91FC-42EF-9A95-307E7E9D6AC3}" srcOrd="2" destOrd="0" presId="urn:microsoft.com/office/officeart/2005/8/layout/matrix2"/>
    <dgm:cxn modelId="{8441131D-F063-465E-8C04-D3ABD9243FD5}" type="presParOf" srcId="{40F848E6-9D8E-41AF-94DB-6B522D95D13E}" destId="{4D8234F9-9F73-4724-BB7F-C32516A26E00}" srcOrd="3" destOrd="0" presId="urn:microsoft.com/office/officeart/2005/8/layout/matrix2"/>
    <dgm:cxn modelId="{24316B41-0357-44CE-B55D-ABE6F7797E89}" type="presParOf" srcId="{40F848E6-9D8E-41AF-94DB-6B522D95D13E}" destId="{50476FD2-D7F2-42B7-83AF-240D9104DA9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022FDA-B6C3-423E-95AB-AEBF8FCFA227}">
      <dsp:nvSpPr>
        <dsp:cNvPr id="0" name=""/>
        <dsp:cNvSpPr/>
      </dsp:nvSpPr>
      <dsp:spPr>
        <a:xfrm>
          <a:off x="2869" y="0"/>
          <a:ext cx="3495482" cy="57606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latin typeface="標楷體" pitchFamily="65" charset="-120"/>
              <a:ea typeface="標楷體" pitchFamily="65" charset="-120"/>
            </a:rPr>
            <a:t>四大面向</a:t>
          </a:r>
          <a:endParaRPr lang="zh-TW" altLang="en-US" sz="30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2869" y="0"/>
        <a:ext cx="3495482" cy="576064"/>
      </dsp:txXfrm>
    </dsp:sp>
    <dsp:sp modelId="{D38DDE4D-FE33-4D44-AA06-7EAF59CD5DE9}">
      <dsp:nvSpPr>
        <dsp:cNvPr id="0" name=""/>
        <dsp:cNvSpPr/>
      </dsp:nvSpPr>
      <dsp:spPr>
        <a:xfrm>
          <a:off x="3148802" y="0"/>
          <a:ext cx="3495482" cy="57606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latin typeface="標楷體" pitchFamily="65" charset="-120"/>
              <a:ea typeface="標楷體" pitchFamily="65" charset="-120"/>
            </a:rPr>
            <a:t>七項計畫</a:t>
          </a:r>
          <a:endParaRPr lang="zh-TW" altLang="en-US" sz="30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3148802" y="0"/>
        <a:ext cx="3495482" cy="576064"/>
      </dsp:txXfrm>
    </dsp:sp>
    <dsp:sp modelId="{912F2315-0BFF-476B-9A1A-DF7170BC796B}">
      <dsp:nvSpPr>
        <dsp:cNvPr id="0" name=""/>
        <dsp:cNvSpPr/>
      </dsp:nvSpPr>
      <dsp:spPr>
        <a:xfrm>
          <a:off x="6294736" y="0"/>
          <a:ext cx="3495482" cy="57606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latin typeface="標楷體" pitchFamily="65" charset="-120"/>
              <a:ea typeface="標楷體" pitchFamily="65" charset="-120"/>
            </a:rPr>
            <a:t>十九個工作項目</a:t>
          </a:r>
          <a:endParaRPr lang="zh-TW" altLang="en-US" sz="3000" b="0" kern="1200" dirty="0">
            <a:latin typeface="標楷體" pitchFamily="65" charset="-120"/>
            <a:ea typeface="標楷體" pitchFamily="65" charset="-120"/>
          </a:endParaRPr>
        </a:p>
      </dsp:txBody>
      <dsp:txXfrm>
        <a:off x="6294736" y="0"/>
        <a:ext cx="3495482" cy="5760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631CB8-0106-4478-AB48-407BBEEBF079}">
      <dsp:nvSpPr>
        <dsp:cNvPr id="0" name=""/>
        <dsp:cNvSpPr/>
      </dsp:nvSpPr>
      <dsp:spPr>
        <a:xfrm>
          <a:off x="1391006" y="726"/>
          <a:ext cx="1826499" cy="7796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組織與法規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391006" y="726"/>
        <a:ext cx="1826499" cy="779600"/>
      </dsp:txXfrm>
    </dsp:sp>
    <dsp:sp modelId="{4AF59921-B87A-402A-BB0B-7AD80338B739}">
      <dsp:nvSpPr>
        <dsp:cNvPr id="0" name=""/>
        <dsp:cNvSpPr/>
      </dsp:nvSpPr>
      <dsp:spPr>
        <a:xfrm rot="5388788">
          <a:off x="2185757" y="712404"/>
          <a:ext cx="240585" cy="45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200" kern="1200"/>
        </a:p>
      </dsp:txBody>
      <dsp:txXfrm rot="5388788">
        <a:off x="2185757" y="712404"/>
        <a:ext cx="240585" cy="456624"/>
      </dsp:txXfrm>
    </dsp:sp>
    <dsp:sp modelId="{C3FCFC7C-7BA9-4452-8B4E-28B4E7497C6D}">
      <dsp:nvSpPr>
        <dsp:cNvPr id="0" name=""/>
        <dsp:cNvSpPr/>
      </dsp:nvSpPr>
      <dsp:spPr>
        <a:xfrm>
          <a:off x="1394713" y="1101106"/>
          <a:ext cx="1826499" cy="85265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課程與教學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394713" y="1101106"/>
        <a:ext cx="1826499" cy="852650"/>
      </dsp:txXfrm>
    </dsp:sp>
    <dsp:sp modelId="{234F7FC7-E9F8-4C83-9885-EAAD7454518D}">
      <dsp:nvSpPr>
        <dsp:cNvPr id="0" name=""/>
        <dsp:cNvSpPr/>
      </dsp:nvSpPr>
      <dsp:spPr>
        <a:xfrm rot="5232578">
          <a:off x="2177520" y="1940814"/>
          <a:ext cx="323438" cy="45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5232578">
        <a:off x="2177520" y="1940814"/>
        <a:ext cx="323438" cy="456624"/>
      </dsp:txXfrm>
    </dsp:sp>
    <dsp:sp modelId="{36E7C767-AA04-4D2B-A58E-2367A73C6EF9}">
      <dsp:nvSpPr>
        <dsp:cNvPr id="0" name=""/>
        <dsp:cNvSpPr/>
      </dsp:nvSpPr>
      <dsp:spPr>
        <a:xfrm>
          <a:off x="1455317" y="2384496"/>
          <a:ext cx="1826499" cy="772680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增能與宣導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455317" y="2384496"/>
        <a:ext cx="1826499" cy="772680"/>
      </dsp:txXfrm>
    </dsp:sp>
    <dsp:sp modelId="{51FD9E04-9422-41AF-95BF-9377F3F4A97B}">
      <dsp:nvSpPr>
        <dsp:cNvPr id="0" name=""/>
        <dsp:cNvSpPr/>
      </dsp:nvSpPr>
      <dsp:spPr>
        <a:xfrm rot="5187296">
          <a:off x="2145103" y="3173356"/>
          <a:ext cx="367465" cy="456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 rot="5187296">
        <a:off x="2145103" y="3173356"/>
        <a:ext cx="367465" cy="456624"/>
      </dsp:txXfrm>
    </dsp:sp>
    <dsp:sp modelId="{F95D7863-F725-49E7-9FA4-F946C5CA2741}">
      <dsp:nvSpPr>
        <dsp:cNvPr id="0" name=""/>
        <dsp:cNvSpPr/>
      </dsp:nvSpPr>
      <dsp:spPr>
        <a:xfrm>
          <a:off x="1376503" y="3646161"/>
          <a:ext cx="1826499" cy="75205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資源與設備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376503" y="3646161"/>
        <a:ext cx="1826499" cy="75205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E2E8FC-5BC0-4E85-B88F-BEDA5CB751EC}">
      <dsp:nvSpPr>
        <dsp:cNvPr id="0" name=""/>
        <dsp:cNvSpPr/>
      </dsp:nvSpPr>
      <dsp:spPr>
        <a:xfrm>
          <a:off x="1283580" y="0"/>
          <a:ext cx="5134321" cy="513432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398DC-7ED7-4A5F-9E8C-97625429D767}">
      <dsp:nvSpPr>
        <dsp:cNvPr id="0" name=""/>
        <dsp:cNvSpPr/>
      </dsp:nvSpPr>
      <dsp:spPr>
        <a:xfrm>
          <a:off x="1642818" y="331831"/>
          <a:ext cx="2002713" cy="20575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重視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「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語言要素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」與「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文化要素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」</a:t>
          </a:r>
          <a:r>
            <a:rPr lang="zh-TW" altLang="en-US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均衡結合</a:t>
          </a:r>
          <a:r>
            <a:rPr lang="zh-TW" altLang="en-US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sz="18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42818" y="331831"/>
        <a:ext cx="2002713" cy="2057527"/>
      </dsp:txXfrm>
    </dsp:sp>
    <dsp:sp modelId="{3E1C0797-91FC-42EF-9A95-307E7E9D6AC3}">
      <dsp:nvSpPr>
        <dsp:cNvPr id="0" name=""/>
        <dsp:cNvSpPr/>
      </dsp:nvSpPr>
      <dsp:spPr>
        <a:xfrm>
          <a:off x="4006536" y="309825"/>
          <a:ext cx="2101539" cy="2101539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掌握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新住民語文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核心素養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的要求，按不同語文的特性、學生的學習程度</a:t>
          </a:r>
          <a:r>
            <a:rPr lang="zh-TW" altLang="en-US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編選教材。</a:t>
          </a:r>
          <a:endParaRPr lang="zh-TW" altLang="en-US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06536" y="309825"/>
        <a:ext cx="2101539" cy="2101539"/>
      </dsp:txXfrm>
    </dsp:sp>
    <dsp:sp modelId="{4D8234F9-9F73-4724-BB7F-C32516A26E00}">
      <dsp:nvSpPr>
        <dsp:cNvPr id="0" name=""/>
        <dsp:cNvSpPr/>
      </dsp:nvSpPr>
      <dsp:spPr>
        <a:xfrm>
          <a:off x="1617310" y="2746861"/>
          <a:ext cx="2053728" cy="2053728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著重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生活情境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的語言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應用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</a:t>
          </a:r>
          <a:r>
            <a:rPr lang="zh-TW" altLang="zh-TW" sz="20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文化</a:t>
          </a:r>
          <a:r>
            <a:rPr lang="zh-TW" altLang="zh-TW" sz="18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的理解</a:t>
          </a:r>
          <a:r>
            <a:rPr lang="zh-TW" altLang="en-US" sz="16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zh-TW" altLang="en-US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17310" y="2746861"/>
        <a:ext cx="2053728" cy="2053728"/>
      </dsp:txXfrm>
    </dsp:sp>
    <dsp:sp modelId="{50476FD2-D7F2-42B7-83AF-240D9104DA9F}">
      <dsp:nvSpPr>
        <dsp:cNvPr id="0" name=""/>
        <dsp:cNvSpPr/>
      </dsp:nvSpPr>
      <dsp:spPr>
        <a:xfrm>
          <a:off x="4030441" y="2746861"/>
          <a:ext cx="2053728" cy="2053728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zh-TW" sz="16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依據教學目標及學生的身心發展與能力，</a:t>
          </a:r>
          <a:r>
            <a:rPr lang="zh-TW" altLang="zh-TW" sz="1800" b="1" u="sng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靈活運用多元評量</a:t>
          </a:r>
          <a:r>
            <a:rPr lang="zh-TW" altLang="en-US" sz="1800" b="1" kern="12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</a:p>
      </dsp:txBody>
      <dsp:txXfrm>
        <a:off x="4030441" y="2746861"/>
        <a:ext cx="2053728" cy="2053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324B89-8C3B-4313-BBE9-55F0D8E45F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15572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D954C-2E6C-4531-94BE-0F902E38AF13}" type="datetimeFigureOut">
              <a:rPr lang="zh-TW" altLang="en-US" smtClean="0"/>
              <a:pPr/>
              <a:t>2020/7/28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482FD-E6D7-4360-9062-55DE6C198E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994041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A74CF-34C4-4BEF-BB2E-1B58F6E7B99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209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482FD-E6D7-4360-9062-55DE6C198E54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1769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482FD-E6D7-4360-9062-55DE6C198E54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4097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2420938"/>
          <a:ext cx="9144000" cy="3529012"/>
        </p:xfrm>
        <a:graphic>
          <a:graphicData uri="http://schemas.openxmlformats.org/presentationml/2006/ole">
            <p:oleObj spid="_x0000_s3199" name="Image" r:id="rId3" imgW="10438095" imgH="5980952" progId="">
              <p:embed/>
            </p:oleObj>
          </a:graphicData>
        </a:graphic>
      </p:graphicFrame>
      <p:sp>
        <p:nvSpPr>
          <p:cNvPr id="3090" name="Rectangle 18"/>
          <p:cNvSpPr>
            <a:spLocks noChangeArrowheads="1"/>
          </p:cNvSpPr>
          <p:nvPr/>
        </p:nvSpPr>
        <p:spPr bwMode="gray">
          <a:xfrm>
            <a:off x="0" y="2420938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4902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white">
          <a:xfrm>
            <a:off x="0" y="6021388"/>
            <a:ext cx="9144000" cy="83661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81038" y="6157913"/>
            <a:ext cx="7772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TW" noProof="0" smtClean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28600" y="228600"/>
            <a:ext cx="22551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chemeClr val="tx2"/>
                </a:solidFill>
                <a:latin typeface="Verdana" pitchFamily="34" charset="0"/>
                <a:ea typeface="新細明體" charset="-120"/>
              </a:rPr>
              <a:t>新住民語文教育</a:t>
            </a:r>
            <a:endParaRPr lang="en-US" altLang="zh-TW" sz="2000" b="1" dirty="0">
              <a:solidFill>
                <a:schemeClr val="tx2"/>
              </a:solidFill>
              <a:latin typeface="Verdana" pitchFamily="34" charset="0"/>
              <a:ea typeface="新細明體" charset="-120"/>
            </a:endParaRP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900113" y="1135063"/>
            <a:ext cx="7416800" cy="1150937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>
              <a:defRPr sz="4400">
                <a:solidFill>
                  <a:srgbClr val="467CE8"/>
                </a:solidFill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  <a:endParaRPr lang="en-US" altLang="ko-KR" noProof="0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0"/>
          </p:nvPr>
        </p:nvSpPr>
        <p:spPr>
          <a:xfrm>
            <a:off x="1619250" y="476250"/>
            <a:ext cx="914400" cy="914400"/>
          </a:xfrm>
        </p:spPr>
        <p:txBody>
          <a:bodyPr/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690B7-7E24-4082-A916-AF9D7BD7AC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31529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1912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1912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2FF8A-B837-42F0-8756-4034D79F85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55334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3413" y="319088"/>
            <a:ext cx="7896225" cy="5635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262063"/>
            <a:ext cx="8229600" cy="5248275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468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53100" y="645795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471863" y="644366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3A766D88-CB6A-443C-8370-8519F6169A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099889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3413" y="319088"/>
            <a:ext cx="7896225" cy="5635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262063"/>
            <a:ext cx="8229600" cy="5248275"/>
          </a:xfrm>
        </p:spPr>
        <p:txBody>
          <a:bodyPr/>
          <a:lstStyle/>
          <a:p>
            <a:r>
              <a:rPr lang="zh-TW" altLang="en-US" smtClean="0"/>
              <a:t>按一下圖示以新增圖表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468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753100" y="645795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471863" y="6443663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32225C31-BC82-49E2-BBEA-D5025866928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70457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 descr="a1"/>
          <p:cNvSpPr>
            <a:spLocks noChangeArrowheads="1"/>
          </p:cNvSpPr>
          <p:nvPr/>
        </p:nvSpPr>
        <p:spPr bwMode="gray">
          <a:xfrm>
            <a:off x="2286000" y="0"/>
            <a:ext cx="2286000" cy="3124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209800" cy="312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4648200" y="0"/>
            <a:ext cx="2209800" cy="3124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20" descr="a2"/>
          <p:cNvSpPr>
            <a:spLocks noChangeArrowheads="1"/>
          </p:cNvSpPr>
          <p:nvPr/>
        </p:nvSpPr>
        <p:spPr bwMode="gray">
          <a:xfrm>
            <a:off x="6934200" y="0"/>
            <a:ext cx="2209800" cy="3124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gray">
          <a:xfrm>
            <a:off x="2286000" y="3124200"/>
            <a:ext cx="6858000" cy="8810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gray">
          <a:xfrm>
            <a:off x="0" y="3124200"/>
            <a:ext cx="91440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3140968"/>
            <a:ext cx="6705600" cy="6858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051720" y="5589240"/>
            <a:ext cx="6719888" cy="64807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>
                <a:latin typeface="Verdana" pitchFamily="34" charset="0"/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551613"/>
            <a:ext cx="2133600" cy="169862"/>
          </a:xfr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124200" y="6553200"/>
            <a:ext cx="2895600" cy="168275"/>
          </a:xfrm>
        </p:spPr>
        <p:txBody>
          <a:bodyPr/>
          <a:lstStyle>
            <a:lvl1pPr algn="ctr">
              <a:defRPr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6553200" y="6553200"/>
            <a:ext cx="2133600" cy="168275"/>
          </a:xfrm>
        </p:spPr>
        <p:txBody>
          <a:bodyPr/>
          <a:lstStyle>
            <a:lvl1pPr algn="r">
              <a:defRPr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A25C2-29A4-4A69-9B9C-AF69D34D394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895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9194D-E8F7-487B-96C1-A9ACD032704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16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5CB23-8F82-495D-BFCC-F352A25E39A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275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B6827-607C-4AC9-8EA1-0C702D9A055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846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22536D-ABFC-48E9-BF00-E04E6920293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4254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050BA-567F-4D0A-8EC0-98CBF95577D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892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9012E-F7FA-4459-AF83-C84F1C40B245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863680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1E0DE-F812-4CFF-9A00-A7192E3B1AD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888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2F746-F236-472C-89BA-C7674D909A9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20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37F3B-ADF5-41E5-A106-2F1D67CAA61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5676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2DDF6-10A3-4761-985B-8B6DB02B0F5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8430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731838"/>
            <a:ext cx="2057400" cy="5567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731838"/>
            <a:ext cx="6019800" cy="5567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87A8C-44CE-4B76-B19A-8857F5587E8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160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3425" y="731838"/>
            <a:ext cx="7800975" cy="5635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419225"/>
            <a:ext cx="8229600" cy="4879975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3DEC6-AD57-4FD4-91ED-7EAF365A772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834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 descr="a1"/>
          <p:cNvSpPr>
            <a:spLocks noChangeArrowheads="1"/>
          </p:cNvSpPr>
          <p:nvPr/>
        </p:nvSpPr>
        <p:spPr bwMode="gray">
          <a:xfrm>
            <a:off x="2286000" y="0"/>
            <a:ext cx="2286000" cy="3124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209800" cy="312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4648200" y="0"/>
            <a:ext cx="2209800" cy="3124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20" descr="a2"/>
          <p:cNvSpPr>
            <a:spLocks noChangeArrowheads="1"/>
          </p:cNvSpPr>
          <p:nvPr/>
        </p:nvSpPr>
        <p:spPr bwMode="gray">
          <a:xfrm>
            <a:off x="6934200" y="0"/>
            <a:ext cx="2209800" cy="3124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gray">
          <a:xfrm>
            <a:off x="2286000" y="3124200"/>
            <a:ext cx="6858000" cy="8810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gray">
          <a:xfrm>
            <a:off x="0" y="3124200"/>
            <a:ext cx="91440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23728" y="3140968"/>
            <a:ext cx="6705600" cy="6858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051720" y="5589240"/>
            <a:ext cx="6719888" cy="64807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>
                <a:latin typeface="Verdana" pitchFamily="34" charset="0"/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551613"/>
            <a:ext cx="2133600" cy="169862"/>
          </a:xfr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gray">
          <a:xfrm>
            <a:off x="3124200" y="6553200"/>
            <a:ext cx="2895600" cy="168275"/>
          </a:xfrm>
        </p:spPr>
        <p:txBody>
          <a:bodyPr/>
          <a:lstStyle>
            <a:lvl1pPr algn="ctr">
              <a:defRPr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gray">
          <a:xfrm>
            <a:off x="6553200" y="6553200"/>
            <a:ext cx="2133600" cy="168275"/>
          </a:xfrm>
        </p:spPr>
        <p:txBody>
          <a:bodyPr/>
          <a:lstStyle>
            <a:lvl1pPr algn="r">
              <a:defRPr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A25C2-29A4-4A69-9B9C-AF69D34D394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51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9194D-E8F7-487B-96C1-A9ACD032704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760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5CB23-8F82-495D-BFCC-F352A25E39A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365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19225"/>
            <a:ext cx="4038600" cy="487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B6827-607C-4AC9-8EA1-0C702D9A055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1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4F57B-38C2-4B1B-B094-71637316B6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3148815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22536D-ABFC-48E9-BF00-E04E6920293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876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050BA-567F-4D0A-8EC0-98CBF95577D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748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1E0DE-F812-4CFF-9A00-A7192E3B1AD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421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2F746-F236-472C-89BA-C7674D909A9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156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37F3B-ADF5-41E5-A106-2F1D67CAA61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056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2DDF6-10A3-4761-985B-8B6DB02B0F5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415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731838"/>
            <a:ext cx="2057400" cy="5567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731838"/>
            <a:ext cx="6019800" cy="5567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87A8C-44CE-4B76-B19A-8857F5587E8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277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3425" y="731838"/>
            <a:ext cx="7800975" cy="5635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419225"/>
            <a:ext cx="8229600" cy="4879975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83DEC6-AD57-4FD4-91ED-7EAF365A772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560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C30CFB-5247-4BF2-9AB4-3ADF4FE8C5D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896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3F063-C514-4327-903E-15B5C1B7965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25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6206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6206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CCAA8-62EA-4424-A9E9-A9F4E11085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340524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5605F-86EE-4795-AA21-A20EA13A9CE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4381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DBA16-D365-4F78-8B24-B49354B401D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244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41247-B8F3-47BF-9575-53482B7DFC0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02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355B4-B271-4125-861E-3044BF1D5AE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366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F4EED-F24C-420D-B541-F5B5D702392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9909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DF4B65-71D4-4A08-9539-2A31B7AE5620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723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F4E38-6D2E-4A0B-90EC-D3B16ECA2BB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739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82372-D87E-4E09-B33F-8A73F13DA6C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210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3FB27-4799-4B6D-9F6B-4EEE5AC9E4D2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051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5741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DCA9D-44D4-419E-99BB-DC5B276524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29269324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C30CFB-5247-4BF2-9AB4-3ADF4FE8C5D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4770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3F063-C514-4327-903E-15B5C1B7965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699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5605F-86EE-4795-AA21-A20EA13A9CE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7899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DBA16-D365-4F78-8B24-B49354B401D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099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41247-B8F3-47BF-9575-53482B7DFC07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797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355B4-B271-4125-861E-3044BF1D5AE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48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BF4EED-F24C-420D-B541-F5B5D702392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6252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DF4B65-71D4-4A08-9539-2A31B7AE5620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7407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F4E38-6D2E-4A0B-90EC-D3B16ECA2BB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840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582372-D87E-4E09-B33F-8A73F13DA6C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16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03CED-1D3D-488B-8909-4F3BD54619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0814157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3FB27-4799-4B6D-9F6B-4EEE5AC9E4D2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9609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40495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DBE42-963B-4A89-B8FA-AC9CE5C016B4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6193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3862D-E695-4545-88C2-9979944A62DB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1704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45D53-F8B9-4901-9DCA-60BA82F13500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520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91785-7487-416D-BDA9-E8D9B923F87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359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5F3D5-A9DB-4CD8-BA07-E1D501DDB0B0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069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2E899-C6CC-4E61-8AF7-6432D2F3773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006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69C6E-5B5B-42A0-A246-D25A5533518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55044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A4C13-F245-498B-A070-61E9C3862A5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203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37C60-7BE8-43AF-B3CC-4C8EB5BA899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15068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661A0-FF3C-429E-ADAC-1214161B86D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611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6CC41-A7C1-43EF-85E4-32A70571D091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164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CDAB-7FF3-43EA-ABC0-28B03FD1579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452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03193-C270-444D-8586-6F1C889A2790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693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92ED5-1C95-4B29-ACE8-5E88B12C2CF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3439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E5EAC-5F4B-4722-BEB3-2F9375D53D0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1466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37097-3023-4DBF-A5C2-1FE85F18953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19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31449-1D58-44AB-993A-76A9ACA73949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3668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5FD81-D17D-42FE-9DDE-736EE4867B53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954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3EB3F-B97C-426C-BEA0-DEB9C7CF26ED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13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1F25A-1689-4F3E-99AE-DD2851F5E36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42343734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992B9-BDD1-440C-A174-57286F7CE395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984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B0ABD-64E0-4347-B8CE-3189A46D268B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6478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8257D7-C3A7-47A2-A98B-811DB59DD539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7821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09C0C-7874-41C0-9D5C-F974B12F8809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98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450-28BB-4585-8FCA-49D6914D65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="" xmlns:p14="http://schemas.microsoft.com/office/powerpoint/2010/main" val="178917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981075"/>
            <a:ext cx="9144000" cy="1444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981075"/>
        </p:xfrm>
        <a:graphic>
          <a:graphicData uri="http://schemas.openxmlformats.org/presentationml/2006/ole">
            <p:oleObj spid="_x0000_s1147" name="Image" r:id="rId16" imgW="10387302" imgH="1205924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2063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468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53100" y="645795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1863" y="6443663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ea typeface="新細明體" charset="-120"/>
              </a:defRPr>
            </a:lvl1pPr>
          </a:lstStyle>
          <a:p>
            <a:fld id="{E2BECD58-1DA3-4861-8D16-6D73781E8F6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33413" y="319088"/>
            <a:ext cx="789622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 descr="a1"/>
          <p:cNvSpPr>
            <a:spLocks noChangeArrowheads="1"/>
          </p:cNvSpPr>
          <p:nvPr/>
        </p:nvSpPr>
        <p:spPr bwMode="gray">
          <a:xfrm>
            <a:off x="592138" y="0"/>
            <a:ext cx="2066925" cy="838200"/>
          </a:xfrm>
          <a:prstGeom prst="rect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2730500" y="0"/>
            <a:ext cx="2138363" cy="838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49" name="Rectangle 25" descr="a2"/>
          <p:cNvSpPr>
            <a:spLocks noChangeArrowheads="1"/>
          </p:cNvSpPr>
          <p:nvPr/>
        </p:nvSpPr>
        <p:spPr bwMode="gray">
          <a:xfrm>
            <a:off x="4938713" y="0"/>
            <a:ext cx="2066925" cy="838200"/>
          </a:xfrm>
          <a:prstGeom prst="rect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7077075" y="0"/>
            <a:ext cx="2066925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457200" y="6477000"/>
            <a:ext cx="86868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031" name="Group 27"/>
          <p:cNvGrpSpPr>
            <a:grpSpLocks/>
          </p:cNvGrpSpPr>
          <p:nvPr/>
        </p:nvGrpSpPr>
        <p:grpSpPr bwMode="auto">
          <a:xfrm>
            <a:off x="0" y="685800"/>
            <a:ext cx="9144000" cy="609600"/>
            <a:chOff x="0" y="432"/>
            <a:chExt cx="5760" cy="384"/>
          </a:xfrm>
        </p:grpSpPr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0" y="432"/>
              <a:ext cx="5760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362" y="432"/>
              <a:ext cx="5398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9225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770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24200" y="64770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E9BE7-2097-4BAF-B12B-CBE322F72DF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733425" y="731838"/>
            <a:ext cx="78009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</p:spTree>
    <p:extLst>
      <p:ext uri="{BB962C8B-B14F-4D97-AF65-F5344CB8AC3E}">
        <p14:creationId xmlns="" xmlns:p14="http://schemas.microsoft.com/office/powerpoint/2010/main" val="304096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 descr="a1"/>
          <p:cNvSpPr>
            <a:spLocks noChangeArrowheads="1"/>
          </p:cNvSpPr>
          <p:nvPr/>
        </p:nvSpPr>
        <p:spPr bwMode="gray">
          <a:xfrm>
            <a:off x="592138" y="0"/>
            <a:ext cx="2066925" cy="838200"/>
          </a:xfrm>
          <a:prstGeom prst="rect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gray">
          <a:xfrm>
            <a:off x="2730500" y="0"/>
            <a:ext cx="2138363" cy="838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49" name="Rectangle 25" descr="a2"/>
          <p:cNvSpPr>
            <a:spLocks noChangeArrowheads="1"/>
          </p:cNvSpPr>
          <p:nvPr/>
        </p:nvSpPr>
        <p:spPr bwMode="gray">
          <a:xfrm>
            <a:off x="4938713" y="0"/>
            <a:ext cx="2066925" cy="838200"/>
          </a:xfrm>
          <a:prstGeom prst="rect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7077075" y="0"/>
            <a:ext cx="2066925" cy="838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457200" y="6477000"/>
            <a:ext cx="8686800" cy="381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grpSp>
        <p:nvGrpSpPr>
          <p:cNvPr id="1031" name="Group 27"/>
          <p:cNvGrpSpPr>
            <a:grpSpLocks/>
          </p:cNvGrpSpPr>
          <p:nvPr/>
        </p:nvGrpSpPr>
        <p:grpSpPr bwMode="auto">
          <a:xfrm>
            <a:off x="0" y="685800"/>
            <a:ext cx="9144000" cy="609600"/>
            <a:chOff x="0" y="432"/>
            <a:chExt cx="5760" cy="384"/>
          </a:xfrm>
        </p:grpSpPr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0" y="432"/>
              <a:ext cx="5760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362" y="432"/>
              <a:ext cx="5398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9225"/>
            <a:ext cx="82296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770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24200" y="64770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E9BE7-2097-4BAF-B12B-CBE322F72DF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733425" y="731838"/>
            <a:ext cx="78009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</p:spTree>
    <p:extLst>
      <p:ext uri="{BB962C8B-B14F-4D97-AF65-F5344CB8AC3E}">
        <p14:creationId xmlns="" xmlns:p14="http://schemas.microsoft.com/office/powerpoint/2010/main" val="13162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D6DD-9D96-447A-A25A-5B7542BCCF1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69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D6DD-9D96-447A-A25A-5B7542BCCF1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78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1DE31F-632F-41BB-B749-AF26ADD073E4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2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27D42B-FD70-487E-94AA-5F6DD4C56A39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65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newres.k12ea.gov.tw/home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vTLvrCyqQVM&amp;feature=emb_rel_en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res.k12ea.gov.tw/hom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hyperlink" Target="https://newres.k12ea.gov.tw/ischool/publish_page/15/?cid=421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er.edu.tw/ezfiles/0/1000/img/67/680695330.pptx" TargetMode="External"/><Relationship Id="rId2" Type="http://schemas.openxmlformats.org/officeDocument/2006/relationships/hyperlink" Target="http://www.naer.edu.tw/ezfiles/0/1000/img/67/337131684.pdf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hyperlink" Target="http://www.naer.edu.tw/ezfiles/0/1000/img/67/202012315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285875"/>
            <a:ext cx="7829872" cy="1012825"/>
          </a:xfrm>
        </p:spPr>
        <p:txBody>
          <a:bodyPr/>
          <a:lstStyle/>
          <a:p>
            <a:r>
              <a:rPr lang="zh-TW" altLang="en-US" b="1" dirty="0" smtClean="0">
                <a:ea typeface="新細明體" charset="-120"/>
              </a:rPr>
              <a:t>新住民語文課綱</a:t>
            </a:r>
            <a:r>
              <a:rPr lang="en-US" altLang="zh-TW" b="1" dirty="0" smtClean="0">
                <a:ea typeface="新細明體" charset="-120"/>
              </a:rPr>
              <a:t/>
            </a:r>
            <a:br>
              <a:rPr lang="en-US" altLang="zh-TW" b="1" dirty="0" smtClean="0">
                <a:ea typeface="新細明體" charset="-120"/>
              </a:rPr>
            </a:br>
            <a:r>
              <a:rPr lang="zh-TW" altLang="en-US" b="1" dirty="0" smtClean="0">
                <a:ea typeface="新細明體" charset="-120"/>
              </a:rPr>
              <a:t>教材、教學與評量</a:t>
            </a:r>
            <a:endParaRPr lang="en-US" altLang="zh-TW" b="1" dirty="0">
              <a:ea typeface="新細明體" charset="-12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2800" dirty="0" smtClean="0">
                <a:ea typeface="新細明體" charset="-120"/>
              </a:rPr>
              <a:t>潭美國小  林碧雲1</a:t>
            </a:r>
            <a:r>
              <a:rPr lang="en-US" altLang="zh-TW" sz="2800" dirty="0" smtClean="0">
                <a:ea typeface="新細明體" charset="-120"/>
              </a:rPr>
              <a:t>0908</a:t>
            </a:r>
            <a:endParaRPr lang="en-US" altLang="zh-TW" sz="2800" dirty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87375" y="85725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000" b="1" spc="400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素養導向的</a:t>
            </a:r>
            <a:r>
              <a:rPr lang="zh-TW" altLang="en-US" sz="4000" b="1" spc="400" dirty="0" smtClean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課程、教學與評量</a:t>
            </a:r>
            <a:endParaRPr lang="zh-TW" altLang="en-US" sz="4000" b="1" spc="400" dirty="0">
              <a:solidFill>
                <a:srgbClr val="00B0F0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="" xmlns:p14="http://schemas.microsoft.com/office/powerpoint/2010/main" val="2423231588"/>
              </p:ext>
            </p:extLst>
          </p:nvPr>
        </p:nvGraphicFramePr>
        <p:xfrm>
          <a:off x="790668" y="1150544"/>
          <a:ext cx="7701481" cy="5134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133" name="文字方塊 4"/>
          <p:cNvSpPr txBox="1">
            <a:spLocks noChangeArrowheads="1"/>
          </p:cNvSpPr>
          <p:nvPr/>
        </p:nvSpPr>
        <p:spPr bwMode="auto">
          <a:xfrm>
            <a:off x="1176338" y="21002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2003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目的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B2003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8134" name="文字方塊 7"/>
          <p:cNvSpPr txBox="1">
            <a:spLocks noChangeArrowheads="1"/>
          </p:cNvSpPr>
          <p:nvPr/>
        </p:nvSpPr>
        <p:spPr bwMode="auto">
          <a:xfrm>
            <a:off x="6888163" y="21002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2003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素材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B2003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8135" name="文字方塊 8"/>
          <p:cNvSpPr txBox="1">
            <a:spLocks noChangeArrowheads="1"/>
          </p:cNvSpPr>
          <p:nvPr/>
        </p:nvSpPr>
        <p:spPr bwMode="auto">
          <a:xfrm>
            <a:off x="1233488" y="4751388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2003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重點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B2003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8136" name="文字方塊 9"/>
          <p:cNvSpPr txBox="1">
            <a:spLocks noChangeArrowheads="1"/>
          </p:cNvSpPr>
          <p:nvPr/>
        </p:nvSpPr>
        <p:spPr bwMode="auto">
          <a:xfrm>
            <a:off x="6888163" y="4751388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2003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評量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B2003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966FB-525B-4051-8003-1153CE81635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4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2167733" y="3226719"/>
            <a:ext cx="6705600" cy="685800"/>
          </a:xfrm>
        </p:spPr>
        <p:txBody>
          <a:bodyPr/>
          <a:lstStyle/>
          <a:p>
            <a:pPr algn="l"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新住民語文選修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教材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708051" y="4236784"/>
            <a:ext cx="4443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教育部新住民子女教育資訊網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lvl="0">
              <a:defRPr/>
            </a:pPr>
            <a:r>
              <a:rPr lang="en-US" altLang="zh-TW" sz="2400" dirty="0" smtClean="0">
                <a:hlinkClick r:id="rId2"/>
              </a:rPr>
              <a:t>https</a:t>
            </a:r>
            <a:r>
              <a:rPr lang="en-US" altLang="zh-TW" sz="2400" dirty="0">
                <a:hlinkClick r:id="rId2"/>
              </a:rPr>
              <a:t>://newres.k12ea.gov.tw/home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17347D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/>
          <a:srcRect l="7939" t="8657" r="8493" b="40156"/>
          <a:stretch/>
        </p:blipFill>
        <p:spPr>
          <a:xfrm>
            <a:off x="-218582" y="0"/>
            <a:ext cx="9369897" cy="32267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60032" y="5661248"/>
            <a:ext cx="4013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hlinkClick r:id="rId4"/>
              </a:rPr>
              <a:t>選修說明</a:t>
            </a:r>
            <a:endParaRPr lang="en-US" altLang="zh-TW" dirty="0" smtClean="0">
              <a:hlinkClick r:id="rId4"/>
            </a:endParaRPr>
          </a:p>
          <a:p>
            <a:r>
              <a:rPr lang="en-US" altLang="zh-TW" dirty="0" smtClean="0">
                <a:hlinkClick r:id="rId4"/>
              </a:rPr>
              <a:t>https</a:t>
            </a:r>
            <a:r>
              <a:rPr lang="en-US" altLang="zh-TW" dirty="0">
                <a:hlinkClick r:id="rId4"/>
              </a:rPr>
              <a:t>://www.youtube.com/watch?v=vTLvrCyqQVM&amp;feature=emb_rel_end</a:t>
            </a:r>
            <a:endParaRPr lang="zh-TW" altLang="en-US" dirty="0"/>
          </a:p>
        </p:txBody>
      </p:sp>
      <p:pic>
        <p:nvPicPr>
          <p:cNvPr id="8" name="圖片 7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/>
          <a:srcRect l="44465" t="24406" r="2405" b="22438"/>
          <a:stretch/>
        </p:blipFill>
        <p:spPr>
          <a:xfrm>
            <a:off x="-107806" y="4149081"/>
            <a:ext cx="4815857" cy="2708920"/>
          </a:xfrm>
          <a:prstGeom prst="rect">
            <a:avLst/>
          </a:prstGeo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7900602" y="6587466"/>
            <a:ext cx="1268613" cy="273422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B843B-1926-4961-B6BD-B5D16C15417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3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新住民語文教材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資訊網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/>
          <a:srcRect l="62730" t="9642" r="10706" b="4719"/>
          <a:stretch/>
        </p:blipFill>
        <p:spPr>
          <a:xfrm>
            <a:off x="24183" y="1295399"/>
            <a:ext cx="3133727" cy="5679879"/>
          </a:xfrm>
          <a:prstGeom prst="rect">
            <a:avLst/>
          </a:prstGeom>
        </p:spPr>
      </p:pic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/>
          <a:srcRect l="8492" t="9641" r="35611" b="45078"/>
          <a:stretch/>
        </p:blipFill>
        <p:spPr>
          <a:xfrm>
            <a:off x="3005126" y="1251569"/>
            <a:ext cx="6085184" cy="2771469"/>
          </a:xfrm>
          <a:prstGeom prst="rect">
            <a:avLst/>
          </a:prstGeom>
        </p:spPr>
      </p:pic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 rotWithShape="1">
          <a:blip r:embed="rId5" cstate="print"/>
          <a:srcRect l="36779" t="14099" r="11367" b="42635"/>
          <a:stretch/>
        </p:blipFill>
        <p:spPr>
          <a:xfrm>
            <a:off x="2988639" y="4023038"/>
            <a:ext cx="6101671" cy="2862346"/>
          </a:xfrm>
          <a:prstGeom prst="rect">
            <a:avLst/>
          </a:prstGeom>
        </p:spPr>
      </p:pic>
      <p:sp>
        <p:nvSpPr>
          <p:cNvPr id="8" name="圓角矩形圖說文字 7"/>
          <p:cNvSpPr/>
          <p:nvPr/>
        </p:nvSpPr>
        <p:spPr bwMode="auto">
          <a:xfrm>
            <a:off x="24183" y="1295399"/>
            <a:ext cx="1019425" cy="981473"/>
          </a:xfrm>
          <a:prstGeom prst="wedgeRoundRectCallout">
            <a:avLst>
              <a:gd name="adj1" fmla="val 287672"/>
              <a:gd name="adj2" fmla="val 82263"/>
              <a:gd name="adj3" fmla="val 16667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3803-74BF-4210-8E75-4F0017E4D0C0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1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/>
          <a:srcRect l="36165" t="25391" r="37270" b="6688"/>
          <a:stretch/>
        </p:blipFill>
        <p:spPr>
          <a:xfrm>
            <a:off x="6816962" y="0"/>
            <a:ext cx="2327038" cy="334511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631883"/>
            <a:ext cx="7800975" cy="563562"/>
          </a:xfrm>
        </p:spPr>
        <p:txBody>
          <a:bodyPr/>
          <a:lstStyle/>
          <a:p>
            <a:r>
              <a:rPr lang="zh-TW" altLang="en-US" dirty="0" smtClean="0"/>
              <a:t>新住民語文教材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印尼語樣本</a:t>
            </a:r>
            <a:r>
              <a:rPr lang="en-US" altLang="zh-TW" dirty="0"/>
              <a:t>) </a:t>
            </a:r>
            <a:r>
              <a:rPr lang="en-US" altLang="zh-TW" sz="1200" dirty="0">
                <a:hlinkClick r:id="rId4"/>
              </a:rPr>
              <a:t>https://newres.k12ea.gov.tw/ischool/publish_page/15/?</a:t>
            </a:r>
            <a:r>
              <a:rPr lang="en-US" altLang="zh-TW" sz="1200" dirty="0" smtClean="0">
                <a:hlinkClick r:id="rId4"/>
              </a:rPr>
              <a:t>cid=421</a:t>
            </a:r>
            <a:r>
              <a:rPr lang="en-US" altLang="zh-TW" sz="1200" dirty="0" smtClean="0"/>
              <a:t/>
            </a:r>
            <a:br>
              <a:rPr lang="en-US" altLang="zh-TW" sz="1200" dirty="0" smtClean="0"/>
            </a:br>
            <a:endParaRPr lang="zh-TW" altLang="en-US" sz="1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/>
          <a:srcRect l="36165" t="25391" r="37270" b="6688"/>
          <a:stretch/>
        </p:blipFill>
        <p:spPr>
          <a:xfrm>
            <a:off x="109970" y="1273592"/>
            <a:ext cx="3540303" cy="50891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/>
          <a:srcRect l="35611" t="14563" r="36718" b="17516"/>
          <a:stretch/>
        </p:blipFill>
        <p:spPr>
          <a:xfrm>
            <a:off x="174794" y="1394224"/>
            <a:ext cx="3600400" cy="49685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/>
          <a:srcRect l="35611" t="17516" r="36718" b="15548"/>
          <a:stretch/>
        </p:blipFill>
        <p:spPr>
          <a:xfrm>
            <a:off x="3629132" y="1488040"/>
            <a:ext cx="3600400" cy="48965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 cstate="print"/>
          <a:srcRect l="35611" t="21454" r="36718" b="10626"/>
          <a:stretch/>
        </p:blipFill>
        <p:spPr>
          <a:xfrm>
            <a:off x="239617" y="1416032"/>
            <a:ext cx="3600401" cy="49685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/>
          <a:srcRect l="35611" t="22438" r="36718" b="10625"/>
          <a:stretch/>
        </p:blipFill>
        <p:spPr>
          <a:xfrm>
            <a:off x="3661241" y="1452619"/>
            <a:ext cx="3600401" cy="4896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9" cstate="print"/>
          <a:srcRect l="35611" t="17516" r="36718" b="15547"/>
          <a:stretch/>
        </p:blipFill>
        <p:spPr>
          <a:xfrm>
            <a:off x="304440" y="1326232"/>
            <a:ext cx="3600401" cy="48965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0" cstate="print"/>
          <a:srcRect l="35611" t="20469" r="36718" b="11610"/>
          <a:stretch/>
        </p:blipFill>
        <p:spPr>
          <a:xfrm>
            <a:off x="3697956" y="1326232"/>
            <a:ext cx="3600401" cy="49685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1" cstate="print"/>
          <a:srcRect l="36164" t="18500" r="36717" b="13578"/>
          <a:stretch/>
        </p:blipFill>
        <p:spPr>
          <a:xfrm>
            <a:off x="327680" y="1353422"/>
            <a:ext cx="3528393" cy="496855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2" cstate="print"/>
          <a:srcRect l="35611" t="17516" r="36718" b="14563"/>
          <a:stretch/>
        </p:blipFill>
        <p:spPr>
          <a:xfrm>
            <a:off x="3715096" y="1412001"/>
            <a:ext cx="3600401" cy="49685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3" cstate="print"/>
          <a:srcRect l="35611" t="18500" r="36718" b="12594"/>
          <a:stretch/>
        </p:blipFill>
        <p:spPr>
          <a:xfrm>
            <a:off x="369263" y="1380028"/>
            <a:ext cx="3600401" cy="504056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4" cstate="print"/>
          <a:srcRect l="35611" t="17516" r="36718" b="14563"/>
          <a:stretch/>
        </p:blipFill>
        <p:spPr>
          <a:xfrm>
            <a:off x="3786162" y="1437840"/>
            <a:ext cx="3600401" cy="496855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5" cstate="print"/>
          <a:srcRect l="35611" t="19485" r="36718" b="11610"/>
          <a:stretch/>
        </p:blipFill>
        <p:spPr>
          <a:xfrm>
            <a:off x="385318" y="1353422"/>
            <a:ext cx="3600401" cy="504056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6" cstate="print"/>
          <a:srcRect l="35611" t="23422" r="36718" b="8657"/>
          <a:stretch/>
        </p:blipFill>
        <p:spPr>
          <a:xfrm>
            <a:off x="3815266" y="1366725"/>
            <a:ext cx="3600401" cy="496855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7" cstate="print"/>
          <a:srcRect l="35611" t="16532" r="36718" b="15547"/>
          <a:stretch/>
        </p:blipFill>
        <p:spPr>
          <a:xfrm>
            <a:off x="285540" y="1324224"/>
            <a:ext cx="3600401" cy="496855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18" cstate="print"/>
          <a:srcRect l="35611" t="15547" r="37271" b="15547"/>
          <a:stretch/>
        </p:blipFill>
        <p:spPr>
          <a:xfrm>
            <a:off x="3659000" y="1252216"/>
            <a:ext cx="3528393" cy="504056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9" cstate="print"/>
          <a:srcRect l="35611" t="18500" r="36718" b="13578"/>
          <a:stretch/>
        </p:blipFill>
        <p:spPr>
          <a:xfrm>
            <a:off x="255977" y="1324224"/>
            <a:ext cx="3600401" cy="496855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20" cstate="print"/>
          <a:srcRect l="35611" t="16532" r="36718" b="15547"/>
          <a:stretch/>
        </p:blipFill>
        <p:spPr>
          <a:xfrm>
            <a:off x="3670948" y="1352529"/>
            <a:ext cx="3600401" cy="496855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1" cstate="print"/>
          <a:srcRect l="35611" t="20469" r="36718" b="11610"/>
          <a:stretch/>
        </p:blipFill>
        <p:spPr>
          <a:xfrm>
            <a:off x="228648" y="1352529"/>
            <a:ext cx="3600401" cy="496855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22" cstate="print"/>
          <a:srcRect l="35611" t="18500" r="36718" b="13578"/>
          <a:stretch/>
        </p:blipFill>
        <p:spPr>
          <a:xfrm>
            <a:off x="3642635" y="1339535"/>
            <a:ext cx="3600401" cy="496855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3" cstate="print"/>
          <a:srcRect l="36526" t="18703" r="35803" b="12392"/>
          <a:stretch/>
        </p:blipFill>
        <p:spPr>
          <a:xfrm>
            <a:off x="138802" y="1365832"/>
            <a:ext cx="3600401" cy="504056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4" cstate="print"/>
          <a:srcRect l="35611" t="24406" r="36718" b="7673"/>
          <a:stretch/>
        </p:blipFill>
        <p:spPr>
          <a:xfrm>
            <a:off x="3384327" y="1314369"/>
            <a:ext cx="3600401" cy="4968552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A4263-9D9E-4BFE-A2E7-EC1F298330EC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98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教材、教學與評量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/>
              <a:t>教材與教學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lvl="0">
              <a:buClrTx/>
              <a:buFont typeface="Arial" pitchFamily="34" charset="0"/>
              <a:buChar char="•"/>
            </a:pPr>
            <a:r>
              <a:rPr lang="zh-TW" altLang="en-US" sz="2800" kern="1200" dirty="0" smtClean="0">
                <a:solidFill>
                  <a:prstClr val="black"/>
                </a:solidFill>
                <a:latin typeface="Calibri"/>
                <a:ea typeface="新細明體"/>
              </a:rPr>
              <a:t>可使用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國教署與新北市教育局合編的語文教材，以拼音系統奠基，幫助學生循序漸進學習</a:t>
            </a:r>
            <a:r>
              <a:rPr lang="zh-TW" altLang="en-US" sz="2800" b="1" u="sng" kern="1200" dirty="0">
                <a:solidFill>
                  <a:srgbClr val="FF0000"/>
                </a:solidFill>
                <a:latin typeface="Calibri"/>
                <a:ea typeface="新細明體"/>
              </a:rPr>
              <a:t>文字識讀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、</a:t>
            </a:r>
            <a:r>
              <a:rPr lang="zh-TW" altLang="en-US" sz="2800" b="1" u="sng" kern="1200" dirty="0">
                <a:solidFill>
                  <a:srgbClr val="FF0000"/>
                </a:solidFill>
                <a:latin typeface="Calibri"/>
                <a:ea typeface="新細明體"/>
              </a:rPr>
              <a:t>文化特色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等，學校可依學習程度進行</a:t>
            </a:r>
            <a:r>
              <a:rPr lang="zh-TW" altLang="en-US" sz="2800" b="1" u="sng" kern="1200" dirty="0">
                <a:solidFill>
                  <a:srgbClr val="0070C0"/>
                </a:solidFill>
                <a:latin typeface="Calibri"/>
                <a:ea typeface="新細明體"/>
              </a:rPr>
              <a:t>混齡編班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，兼採</a:t>
            </a:r>
            <a:r>
              <a:rPr lang="zh-TW" altLang="en-US" sz="2800" b="1" kern="1200" dirty="0">
                <a:solidFill>
                  <a:srgbClr val="0070C0"/>
                </a:solidFill>
                <a:latin typeface="Calibri"/>
                <a:ea typeface="新細明體"/>
              </a:rPr>
              <a:t>差異化教學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。 </a:t>
            </a:r>
          </a:p>
          <a:p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/>
              <a:t>教學評量</a:t>
            </a:r>
            <a:endParaRPr lang="zh-TW" altLang="en-US" sz="32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lvl="0">
              <a:buClrTx/>
              <a:buFont typeface="Arial" pitchFamily="34" charset="0"/>
              <a:buChar char="•"/>
            </a:pP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在學習評量部分，國教署表示，考量學生個別差異、文化背景等，將採用</a:t>
            </a:r>
            <a:r>
              <a:rPr lang="zh-TW" altLang="en-US" sz="2800" b="1" u="sng" kern="1200" dirty="0">
                <a:solidFill>
                  <a:srgbClr val="0070C0"/>
                </a:solidFill>
                <a:latin typeface="Calibri"/>
                <a:ea typeface="新細明體"/>
              </a:rPr>
              <a:t>多元評量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方式，針對</a:t>
            </a:r>
            <a:r>
              <a:rPr lang="zh-TW" altLang="en-US" sz="2800" kern="1200" dirty="0">
                <a:solidFill>
                  <a:srgbClr val="FF0000"/>
                </a:solidFill>
                <a:latin typeface="Calibri"/>
                <a:ea typeface="新細明體"/>
              </a:rPr>
              <a:t>聽、說、讀、寫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基本語言能力、</a:t>
            </a:r>
            <a:r>
              <a:rPr lang="zh-TW" altLang="en-US" sz="2800" kern="1200" dirty="0">
                <a:solidFill>
                  <a:srgbClr val="FF0000"/>
                </a:solidFill>
                <a:latin typeface="Calibri"/>
                <a:ea typeface="新細明體"/>
              </a:rPr>
              <a:t>跨文化行動力</a:t>
            </a:r>
            <a:r>
              <a:rPr lang="zh-TW" altLang="en-US" sz="2800" kern="1200" dirty="0">
                <a:solidFill>
                  <a:prstClr val="black"/>
                </a:solidFill>
                <a:latin typeface="Calibri"/>
                <a:ea typeface="新細明體"/>
              </a:rPr>
              <a:t>等項目評量。</a:t>
            </a:r>
            <a:endParaRPr lang="en-US" altLang="zh-TW" sz="2800" kern="1200" dirty="0">
              <a:solidFill>
                <a:prstClr val="black"/>
              </a:solidFill>
              <a:latin typeface="Calibri"/>
              <a:ea typeface="新細明體"/>
            </a:endParaRP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1573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57188" y="323512"/>
            <a:ext cx="8517987" cy="5791539"/>
            <a:chOff x="1429551" y="910505"/>
            <a:chExt cx="6283037" cy="4653181"/>
          </a:xfrm>
        </p:grpSpPr>
        <p:sp>
          <p:nvSpPr>
            <p:cNvPr id="5" name="圓角矩形 4"/>
            <p:cNvSpPr/>
            <p:nvPr/>
          </p:nvSpPr>
          <p:spPr>
            <a:xfrm>
              <a:off x="1429551" y="910505"/>
              <a:ext cx="6283037" cy="46531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7" name="圓角矩形 66"/>
            <p:cNvSpPr/>
            <p:nvPr/>
          </p:nvSpPr>
          <p:spPr>
            <a:xfrm>
              <a:off x="1517266" y="1445369"/>
              <a:ext cx="2915255" cy="39838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8" name="圓角矩形 67"/>
            <p:cNvSpPr/>
            <p:nvPr/>
          </p:nvSpPr>
          <p:spPr>
            <a:xfrm>
              <a:off x="1586945" y="1967701"/>
              <a:ext cx="870874" cy="3287477"/>
            </a:xfrm>
            <a:prstGeom prst="roundRect">
              <a:avLst/>
            </a:prstGeom>
            <a:solidFill>
              <a:srgbClr val="98D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0" name="圓角矩形 69"/>
            <p:cNvSpPr/>
            <p:nvPr/>
          </p:nvSpPr>
          <p:spPr>
            <a:xfrm>
              <a:off x="2538545" y="1982800"/>
              <a:ext cx="870874" cy="3287477"/>
            </a:xfrm>
            <a:prstGeom prst="roundRect">
              <a:avLst/>
            </a:prstGeom>
            <a:solidFill>
              <a:srgbClr val="98D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666149" y="910505"/>
              <a:ext cx="3768567" cy="4698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學習重點與評量的關聯思考</a:t>
              </a:r>
              <a:endPara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508726" y="1445369"/>
              <a:ext cx="3132067" cy="39838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426654" y="1548884"/>
              <a:ext cx="1214569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學 習 表 現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5265998" y="1556254"/>
              <a:ext cx="1501954" cy="370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學 習 內 容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832921" y="2206527"/>
              <a:ext cx="588924" cy="1261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學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習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態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度</a:t>
              </a: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3487667" y="1962019"/>
              <a:ext cx="870874" cy="3287477"/>
            </a:xfrm>
            <a:prstGeom prst="roundRect">
              <a:avLst/>
            </a:prstGeom>
            <a:solidFill>
              <a:srgbClr val="98D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4564141" y="1960837"/>
              <a:ext cx="1453793" cy="3294341"/>
            </a:xfrm>
            <a:prstGeom prst="roundRect">
              <a:avLst/>
            </a:prstGeom>
            <a:solidFill>
              <a:srgbClr val="98D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800154" y="1991401"/>
              <a:ext cx="11230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語言要素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6074790" y="1966520"/>
              <a:ext cx="1489796" cy="3282976"/>
            </a:xfrm>
            <a:prstGeom prst="roundRect">
              <a:avLst/>
            </a:prstGeom>
            <a:solidFill>
              <a:srgbClr val="98D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220749" y="1981902"/>
              <a:ext cx="12038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文化要素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2646201" y="2217249"/>
              <a:ext cx="670369" cy="66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語言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能力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3736302" y="2228568"/>
              <a:ext cx="363236" cy="185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跨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文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化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行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動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力</a:t>
              </a: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2592636" y="2880789"/>
              <a:ext cx="758569" cy="548977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787957" y="2986149"/>
              <a:ext cx="363236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聽</a:t>
              </a:r>
            </a:p>
          </p:txBody>
        </p:sp>
        <p:sp>
          <p:nvSpPr>
            <p:cNvPr id="45" name="圓角矩形 44"/>
            <p:cNvSpPr/>
            <p:nvPr/>
          </p:nvSpPr>
          <p:spPr>
            <a:xfrm>
              <a:off x="4673790" y="2366174"/>
              <a:ext cx="1160526" cy="820070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816803" y="2456632"/>
              <a:ext cx="817280" cy="667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字母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與語音</a:t>
              </a:r>
            </a:p>
          </p:txBody>
        </p:sp>
        <p:sp>
          <p:nvSpPr>
            <p:cNvPr id="57" name="圓角矩形 56"/>
            <p:cNvSpPr/>
            <p:nvPr/>
          </p:nvSpPr>
          <p:spPr>
            <a:xfrm>
              <a:off x="6191626" y="2295715"/>
              <a:ext cx="1289837" cy="682379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6316611" y="2352978"/>
              <a:ext cx="1174064" cy="66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互動中的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語言規範</a:t>
              </a: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6182473" y="3772501"/>
              <a:ext cx="1289837" cy="682379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6177280" y="3049503"/>
              <a:ext cx="1289837" cy="682379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6177280" y="4495147"/>
              <a:ext cx="1289837" cy="682379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177281" y="3094194"/>
              <a:ext cx="1401631" cy="66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互動中的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非語言規範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6403382" y="3785809"/>
              <a:ext cx="809817" cy="66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國情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概要</a:t>
              </a:r>
            </a:p>
          </p:txBody>
        </p:sp>
        <p:sp>
          <p:nvSpPr>
            <p:cNvPr id="62" name="矩形 61"/>
            <p:cNvSpPr/>
            <p:nvPr/>
          </p:nvSpPr>
          <p:spPr>
            <a:xfrm>
              <a:off x="6345034" y="4544800"/>
              <a:ext cx="981490" cy="667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文化</a:t>
              </a:r>
              <a:endPara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差異</a:t>
              </a:r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4680398" y="3263340"/>
              <a:ext cx="1160526" cy="820070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5" name="圓角矩形 64"/>
            <p:cNvSpPr/>
            <p:nvPr/>
          </p:nvSpPr>
          <p:spPr>
            <a:xfrm>
              <a:off x="4678067" y="4200078"/>
              <a:ext cx="1160526" cy="820070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972959" y="4464899"/>
              <a:ext cx="590257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語句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4980928" y="3479687"/>
              <a:ext cx="590257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詞彙</a:t>
              </a:r>
            </a:p>
          </p:txBody>
        </p:sp>
        <p:sp>
          <p:nvSpPr>
            <p:cNvPr id="71" name="圓角矩形 70"/>
            <p:cNvSpPr/>
            <p:nvPr/>
          </p:nvSpPr>
          <p:spPr>
            <a:xfrm>
              <a:off x="2601669" y="3457392"/>
              <a:ext cx="758569" cy="548977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2" name="圓角矩形 71"/>
            <p:cNvSpPr/>
            <p:nvPr/>
          </p:nvSpPr>
          <p:spPr>
            <a:xfrm>
              <a:off x="2605578" y="4046660"/>
              <a:ext cx="758569" cy="548977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3" name="圓角矩形 72"/>
            <p:cNvSpPr/>
            <p:nvPr/>
          </p:nvSpPr>
          <p:spPr>
            <a:xfrm>
              <a:off x="2601669" y="4623264"/>
              <a:ext cx="758569" cy="548977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799873" y="3565361"/>
              <a:ext cx="363236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説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2786226" y="4134236"/>
              <a:ext cx="363236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讀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2784702" y="4755065"/>
              <a:ext cx="363236" cy="370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寫</a:t>
              </a:r>
            </a:p>
          </p:txBody>
        </p:sp>
      </p:grp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C0B93-1D31-406E-9A2F-8A4C4D99549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0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教學評量的類型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評量的類型：</a:t>
            </a:r>
            <a:endParaRPr lang="en-US" altLang="zh-TW" dirty="0" smtClean="0"/>
          </a:p>
          <a:p>
            <a:pPr marL="857250" lvl="1" indent="-457200"/>
            <a:r>
              <a:rPr lang="zh-TW" altLang="zh-TW" dirty="0" smtClean="0"/>
              <a:t>紙筆測驗</a:t>
            </a:r>
            <a:r>
              <a:rPr lang="zh-TW" altLang="en-US" dirty="0" smtClean="0"/>
              <a:t>與多元評量</a:t>
            </a:r>
            <a:endParaRPr lang="en-US" altLang="zh-TW" dirty="0" smtClean="0"/>
          </a:p>
          <a:p>
            <a:pPr marL="857250" lvl="1" indent="-457200"/>
            <a:r>
              <a:rPr lang="zh-TW" altLang="zh-TW" dirty="0" smtClean="0"/>
              <a:t>動態評量</a:t>
            </a:r>
            <a:r>
              <a:rPr lang="zh-TW" altLang="en-US" dirty="0" smtClean="0"/>
              <a:t>和</a:t>
            </a:r>
            <a:r>
              <a:rPr lang="zh-TW" altLang="zh-TW" dirty="0" smtClean="0"/>
              <a:t>靜態評量</a:t>
            </a:r>
            <a:endParaRPr lang="en-US" altLang="zh-TW" dirty="0" smtClean="0"/>
          </a:p>
          <a:p>
            <a:pPr marL="857250" lvl="1" indent="-457200"/>
            <a:r>
              <a:rPr lang="zh-TW" altLang="en-US" dirty="0" smtClean="0"/>
              <a:t>真實評量與另類評量</a:t>
            </a:r>
            <a:endParaRPr lang="en-US" altLang="zh-TW" dirty="0" smtClean="0"/>
          </a:p>
          <a:p>
            <a:pPr marL="857250" lvl="1" indent="-457200"/>
            <a:r>
              <a:rPr lang="zh-TW" altLang="en-US" dirty="0"/>
              <a:t>自我</a:t>
            </a:r>
            <a:r>
              <a:rPr lang="zh-TW" altLang="en-US" dirty="0" smtClean="0"/>
              <a:t>評量、同儕互評、教師評量</a:t>
            </a:r>
            <a:endParaRPr lang="en-US" altLang="zh-TW" dirty="0" smtClean="0"/>
          </a:p>
          <a:p>
            <a:pPr marL="857250" lvl="1" indent="-457200"/>
            <a:r>
              <a:rPr lang="zh-TW" altLang="zh-TW" dirty="0" smtClean="0"/>
              <a:t>形成性評量</a:t>
            </a:r>
            <a:r>
              <a:rPr lang="zh-TW" altLang="zh-TW" dirty="0"/>
              <a:t>和總結性</a:t>
            </a:r>
            <a:r>
              <a:rPr lang="zh-TW" altLang="zh-TW" dirty="0" smtClean="0"/>
              <a:t>評量</a:t>
            </a:r>
            <a:endParaRPr lang="en-US" altLang="zh-TW" dirty="0" smtClean="0"/>
          </a:p>
          <a:p>
            <a:pPr marL="857250" lvl="1" indent="-457200"/>
            <a:r>
              <a:rPr lang="zh-TW" altLang="en-US" dirty="0" smtClean="0"/>
              <a:t>多元評量方式：口語、習作、紙筆、實作、學習單、觀察、角色扮演</a:t>
            </a:r>
            <a:r>
              <a:rPr lang="en-US" altLang="zh-TW" dirty="0" smtClean="0"/>
              <a:t>……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B347F41-F7F8-41C5-9D95-A1559957D694}" type="slidenum">
              <a:rPr lang="zh-TW" altLang="zh-TW" smtClean="0"/>
              <a:pPr/>
              <a:t>16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30733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6316780" y="4050286"/>
            <a:ext cx="2212858" cy="2433141"/>
          </a:xfrm>
          <a:prstGeom prst="roundRect">
            <a:avLst>
              <a:gd name="adj" fmla="val 16667"/>
            </a:avLst>
          </a:prstGeom>
          <a:solidFill>
            <a:srgbClr val="FFE7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8" name="AutoShape 11"/>
          <p:cNvSpPr>
            <a:spLocks noChangeArrowheads="1"/>
          </p:cNvSpPr>
          <p:nvPr/>
        </p:nvSpPr>
        <p:spPr bwMode="auto">
          <a:xfrm>
            <a:off x="7308304" y="1526629"/>
            <a:ext cx="1689652" cy="2353179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6" name="AutoShape 11"/>
          <p:cNvSpPr>
            <a:spLocks noChangeArrowheads="1"/>
          </p:cNvSpPr>
          <p:nvPr/>
        </p:nvSpPr>
        <p:spPr bwMode="auto">
          <a:xfrm>
            <a:off x="1248811" y="4158862"/>
            <a:ext cx="1689652" cy="243314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AutoShape 11"/>
          <p:cNvSpPr>
            <a:spLocks noChangeArrowheads="1"/>
          </p:cNvSpPr>
          <p:nvPr/>
        </p:nvSpPr>
        <p:spPr bwMode="auto">
          <a:xfrm>
            <a:off x="65409" y="1472097"/>
            <a:ext cx="1689652" cy="214053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 smtClean="0">
                <a:ea typeface="新細明體" charset="-120"/>
              </a:rPr>
              <a:t>語文教學重點與評量面向</a:t>
            </a:r>
            <a:endParaRPr lang="en-US" altLang="zh-TW" sz="3600" b="1" dirty="0">
              <a:ea typeface="新細明體" charset="-12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05200" y="1752600"/>
            <a:ext cx="2362200" cy="2438400"/>
            <a:chOff x="4071" y="1584"/>
            <a:chExt cx="1092" cy="1097"/>
          </a:xfrm>
        </p:grpSpPr>
        <p:sp>
          <p:nvSpPr>
            <p:cNvPr id="79876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77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78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79882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883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884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885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95600" y="2743200"/>
            <a:ext cx="3452813" cy="1828800"/>
            <a:chOff x="1680" y="1824"/>
            <a:chExt cx="2175" cy="1152"/>
          </a:xfrm>
        </p:grpSpPr>
        <p:sp>
          <p:nvSpPr>
            <p:cNvPr id="79887" name="AutoShape 15"/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03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88" name="AutoShape 16"/>
            <p:cNvSpPr>
              <a:spLocks noChangeArrowheads="1"/>
            </p:cNvSpPr>
            <p:nvPr/>
          </p:nvSpPr>
          <p:spPr bwMode="gray">
            <a:xfrm rot="-252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89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90" name="AutoShape 18"/>
            <p:cNvSpPr>
              <a:spLocks noChangeArrowheads="1"/>
            </p:cNvSpPr>
            <p:nvPr/>
          </p:nvSpPr>
          <p:spPr bwMode="gray">
            <a:xfrm rot="-293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891" name="Text Box 19"/>
          <p:cNvSpPr txBox="1">
            <a:spLocks noChangeArrowheads="1"/>
          </p:cNvSpPr>
          <p:nvPr/>
        </p:nvSpPr>
        <p:spPr bwMode="gray">
          <a:xfrm>
            <a:off x="3869470" y="2514600"/>
            <a:ext cx="1620957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t>多元評量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t>真實評量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6313521" y="2128838"/>
            <a:ext cx="1439862" cy="1439863"/>
            <a:chOff x="2789" y="1625"/>
            <a:chExt cx="907" cy="907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897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79899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0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1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02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9903" name="Text Box 31"/>
          <p:cNvSpPr txBox="1">
            <a:spLocks noChangeArrowheads="1"/>
          </p:cNvSpPr>
          <p:nvPr/>
        </p:nvSpPr>
        <p:spPr bwMode="gray">
          <a:xfrm>
            <a:off x="6673525" y="2662238"/>
            <a:ext cx="6976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t>書寫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257800" y="4495800"/>
            <a:ext cx="1444625" cy="1524000"/>
            <a:chOff x="864" y="1680"/>
            <a:chExt cx="910" cy="960"/>
          </a:xfrm>
        </p:grpSpPr>
        <p:sp>
          <p:nvSpPr>
            <p:cNvPr id="79905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07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08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4" name="Text Box 42"/>
            <p:cNvSpPr txBox="1">
              <a:spLocks noChangeArrowheads="1"/>
            </p:cNvSpPr>
            <p:nvPr/>
          </p:nvSpPr>
          <p:spPr bwMode="gray">
            <a:xfrm>
              <a:off x="1112" y="2054"/>
              <a:ext cx="439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新細明體" charset="-120"/>
                  <a:cs typeface="+mn-cs"/>
                </a:rPr>
                <a:t>閱讀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1501762" y="2286000"/>
            <a:ext cx="1446213" cy="1524000"/>
            <a:chOff x="884" y="2523"/>
            <a:chExt cx="862" cy="862"/>
          </a:xfrm>
        </p:grpSpPr>
        <p:sp>
          <p:nvSpPr>
            <p:cNvPr id="79916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7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8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22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23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9925" name="Text Box 53"/>
          <p:cNvSpPr txBox="1">
            <a:spLocks noChangeArrowheads="1"/>
          </p:cNvSpPr>
          <p:nvPr/>
        </p:nvSpPr>
        <p:spPr bwMode="gray">
          <a:xfrm>
            <a:off x="1887168" y="2879725"/>
            <a:ext cx="6976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t>聆聽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2598738" y="4495800"/>
            <a:ext cx="1439862" cy="1439863"/>
            <a:chOff x="1685" y="3125"/>
            <a:chExt cx="907" cy="907"/>
          </a:xfrm>
        </p:grpSpPr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79928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29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0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1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932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79934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666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35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666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36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666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937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666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79938" name="Text Box 66"/>
            <p:cNvSpPr txBox="1">
              <a:spLocks noChangeArrowheads="1"/>
            </p:cNvSpPr>
            <p:nvPr/>
          </p:nvSpPr>
          <p:spPr bwMode="gray">
            <a:xfrm>
              <a:off x="1899" y="3456"/>
              <a:ext cx="439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新細明體" charset="-120"/>
                  <a:cs typeface="+mn-cs"/>
                </a:rPr>
                <a:t>說話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</p:grp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135811" y="1645428"/>
            <a:ext cx="154884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口語評量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聽說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2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對話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3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專注態度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1319213" y="4267436"/>
            <a:ext cx="154884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口語評量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聽說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2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對話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3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朗讀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4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口語報告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參與態度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378706" y="1707692"/>
            <a:ext cx="1548848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紙筆評量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紙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筆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測驗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2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書面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報告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3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習寫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4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創意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學習單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6457584" y="4170995"/>
            <a:ext cx="2002848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tint val="48627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紙筆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.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口語評量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1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紙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筆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測驗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2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閱讀理解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3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習作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4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學習單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60000"/>
              <a:buFontTx/>
              <a:buChar char="•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D3A"/>
                </a:solidFill>
                <a:effectLst/>
                <a:uLnTx/>
                <a:uFillTx/>
                <a:latin typeface="Verdana" pitchFamily="34" charset="0"/>
                <a:ea typeface="新細明體" charset="-120"/>
                <a:cs typeface="+mn-cs"/>
              </a:rPr>
              <a:t> 閱讀態度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1D3A"/>
              </a:solidFill>
              <a:effectLst/>
              <a:uLnTx/>
              <a:uFillTx/>
              <a:latin typeface="Verdana" pitchFamily="34" charset="0"/>
              <a:ea typeface="新細明體" charset="-120"/>
              <a:cs typeface="+mn-cs"/>
            </a:endParaRPr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CD0F736-E003-4F97-9844-01B69CDFD5F4}" type="slidenum">
              <a:rPr lang="zh-TW" altLang="zh-TW" smtClean="0"/>
              <a:pPr/>
              <a:t>17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25103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13" y="319088"/>
            <a:ext cx="8187059" cy="56356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第一冊教材</a:t>
            </a:r>
            <a:r>
              <a:rPr lang="zh-TW" altLang="en-US" dirty="0" smtClean="0">
                <a:ea typeface="新細明體" charset="-120"/>
              </a:rPr>
              <a:t>學習重點</a:t>
            </a:r>
            <a:r>
              <a:rPr lang="zh-TW" altLang="en-US" dirty="0">
                <a:ea typeface="新細明體" charset="-120"/>
              </a:rPr>
              <a:t>與</a:t>
            </a:r>
            <a:r>
              <a:rPr lang="zh-TW" altLang="en-US" dirty="0" smtClean="0">
                <a:ea typeface="新細明體" charset="-120"/>
              </a:rPr>
              <a:t>評量提示</a:t>
            </a:r>
            <a:r>
              <a:rPr lang="en-US" altLang="zh-TW" dirty="0" smtClean="0">
                <a:ea typeface="新細明體" charset="-120"/>
              </a:rPr>
              <a:t>(</a:t>
            </a:r>
            <a:r>
              <a:rPr lang="zh-TW" altLang="en-US" dirty="0" smtClean="0">
                <a:ea typeface="新細明體" charset="-120"/>
              </a:rPr>
              <a:t>以越語為例</a:t>
            </a:r>
            <a:r>
              <a:rPr lang="en-US" altLang="zh-TW" dirty="0" smtClean="0">
                <a:ea typeface="新細明體" charset="-120"/>
              </a:rPr>
              <a:t>)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49" t="16739" r="40830" b="4815"/>
          <a:stretch/>
        </p:blipFill>
        <p:spPr bwMode="auto">
          <a:xfrm>
            <a:off x="107504" y="1412776"/>
            <a:ext cx="3997173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4155789" y="1628800"/>
            <a:ext cx="4415694" cy="1682303"/>
            <a:chOff x="912" y="1008"/>
            <a:chExt cx="3984" cy="912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1" name="Group 5"/>
            <p:cNvGrpSpPr>
              <a:grpSpLocks/>
            </p:cNvGrpSpPr>
            <p:nvPr/>
          </p:nvGrpSpPr>
          <p:grpSpPr bwMode="auto">
            <a:xfrm>
              <a:off x="938" y="1092"/>
              <a:ext cx="829" cy="746"/>
              <a:chOff x="938" y="1092"/>
              <a:chExt cx="829" cy="746"/>
            </a:xfrm>
          </p:grpSpPr>
          <p:sp>
            <p:nvSpPr>
              <p:cNvPr id="3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5" name="Text Box 8"/>
              <p:cNvSpPr txBox="1">
                <a:spLocks noChangeArrowheads="1"/>
              </p:cNvSpPr>
              <p:nvPr/>
            </p:nvSpPr>
            <p:spPr bwMode="gray">
              <a:xfrm>
                <a:off x="938" y="1206"/>
                <a:ext cx="815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多聽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多說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2" name="Text Box 9"/>
            <p:cNvSpPr txBox="1">
              <a:spLocks noChangeArrowheads="1"/>
            </p:cNvSpPr>
            <p:nvPr/>
          </p:nvSpPr>
          <p:spPr bwMode="gray">
            <a:xfrm>
              <a:off x="1872" y="1188"/>
              <a:ext cx="2928" cy="5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多練習聽說越南語</a:t>
              </a:r>
              <a:endPara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問候對話</a:t>
              </a:r>
              <a:endPara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4155789" y="3159150"/>
            <a:ext cx="4415694" cy="1682303"/>
            <a:chOff x="912" y="2016"/>
            <a:chExt cx="3984" cy="912"/>
          </a:xfrm>
        </p:grpSpPr>
        <p:sp>
          <p:nvSpPr>
            <p:cNvPr id="3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8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4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2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9" name="Text Box 16"/>
            <p:cNvSpPr txBox="1">
              <a:spLocks noChangeArrowheads="1"/>
            </p:cNvSpPr>
            <p:nvPr/>
          </p:nvSpPr>
          <p:spPr bwMode="gray">
            <a:xfrm>
              <a:off x="1872" y="2027"/>
              <a:ext cx="2928" cy="8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>
                  <a:solidFill>
                    <a:srgbClr val="0070C0"/>
                  </a:solidFill>
                  <a:ea typeface="新細明體" charset="-120"/>
                </a:rPr>
                <a:t>第一</a:t>
              </a:r>
              <a:r>
                <a:rPr kumimoji="1" lang="zh-TW" altLang="en-US" sz="3200" b="1" kern="0" dirty="0" smtClean="0">
                  <a:solidFill>
                    <a:srgbClr val="0070C0"/>
                  </a:solidFill>
                  <a:ea typeface="新細明體" charset="-120"/>
                </a:rPr>
                <a:t>冊</a:t>
              </a:r>
              <a:endParaRPr kumimoji="1" lang="en-US" altLang="zh-TW" sz="3200" b="1" kern="0" dirty="0" smtClean="0">
                <a:solidFill>
                  <a:srgbClr val="0070C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 smtClean="0">
                  <a:solidFill>
                    <a:srgbClr val="FF0000"/>
                  </a:solidFill>
                  <a:ea typeface="新細明體" charset="-120"/>
                </a:rPr>
                <a:t>暫時</a:t>
              </a:r>
              <a:r>
                <a:rPr kumimoji="1" lang="zh-TW" altLang="en-US" sz="3200" b="1" kern="0" dirty="0">
                  <a:solidFill>
                    <a:srgbClr val="FF0000"/>
                  </a:solidFill>
                  <a:ea typeface="新細明體" charset="-120"/>
                </a:rPr>
                <a:t>不需要認識</a:t>
              </a:r>
              <a:r>
                <a:rPr kumimoji="1" lang="zh-TW" altLang="en-US" sz="3200" b="1" kern="0" dirty="0" smtClean="0">
                  <a:solidFill>
                    <a:srgbClr val="FF0000"/>
                  </a:solidFill>
                  <a:ea typeface="新細明體" charset="-120"/>
                </a:rPr>
                <a:t>字母</a:t>
              </a:r>
              <a:endParaRPr kumimoji="1" lang="en-US" altLang="zh-TW" sz="32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4155789" y="4699025"/>
            <a:ext cx="4415694" cy="1682303"/>
            <a:chOff x="912" y="3036"/>
            <a:chExt cx="3984" cy="912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45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47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9" name="Text Box 22"/>
              <p:cNvSpPr txBox="1">
                <a:spLocks noChangeArrowheads="1"/>
              </p:cNvSpPr>
              <p:nvPr/>
            </p:nvSpPr>
            <p:spPr bwMode="gray">
              <a:xfrm>
                <a:off x="1129" y="332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寫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gray">
            <a:xfrm>
              <a:off x="1872" y="3161"/>
              <a:ext cx="2928" cy="5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kern="0" dirty="0">
                  <a:solidFill>
                    <a:srgbClr val="0070C0"/>
                  </a:solidFill>
                  <a:ea typeface="新細明體" charset="-120"/>
                </a:rPr>
                <a:t>第一</a:t>
              </a:r>
              <a:r>
                <a:rPr kumimoji="1" lang="zh-TW" altLang="en-US" sz="3200" b="1" kern="0" dirty="0" smtClean="0">
                  <a:solidFill>
                    <a:srgbClr val="0070C0"/>
                  </a:solidFill>
                  <a:ea typeface="新細明體" charset="-120"/>
                </a:rPr>
                <a:t>冊</a:t>
              </a:r>
              <a:endParaRPr kumimoji="1" lang="en-US" altLang="zh-TW" sz="3200" b="1" kern="0" dirty="0">
                <a:solidFill>
                  <a:srgbClr val="0070C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 smtClean="0">
                  <a:solidFill>
                    <a:srgbClr val="FF0000"/>
                  </a:solidFill>
                  <a:ea typeface="新細明體" charset="-120"/>
                </a:rPr>
                <a:t>不用書寫</a:t>
              </a:r>
              <a:endParaRPr kumimoji="1" lang="en-US" altLang="zh-TW" sz="32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1043608" y="3861048"/>
            <a:ext cx="252028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altLang="zh-TW" sz="1400" dirty="0" smtClean="0"/>
          </a:p>
          <a:p>
            <a:endParaRPr lang="zh-TW" altLang="en-US" sz="1400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8699E78-9D8E-48F0-89E7-CB9A3F6A8646}" type="slidenum">
              <a:rPr lang="zh-TW" altLang="zh-TW" smtClean="0"/>
              <a:pPr/>
              <a:t>18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42403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第二冊</a:t>
            </a:r>
            <a:r>
              <a:rPr lang="zh-TW" altLang="en-US" dirty="0" smtClean="0">
                <a:ea typeface="新細明體" charset="-120"/>
              </a:rPr>
              <a:t>教材學習重點與評量提示</a:t>
            </a:r>
            <a:endParaRPr lang="en-US" altLang="zh-TW" dirty="0">
              <a:ea typeface="新細明體" charset="-120"/>
            </a:endParaRPr>
          </a:p>
        </p:txBody>
      </p:sp>
      <p:pic>
        <p:nvPicPr>
          <p:cNvPr id="94215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t="13785" r="41728" b="4543"/>
          <a:stretch/>
        </p:blipFill>
        <p:spPr bwMode="auto">
          <a:xfrm>
            <a:off x="179512" y="1215216"/>
            <a:ext cx="3742040" cy="516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30601" y="4004049"/>
            <a:ext cx="2520280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altLang="zh-TW" sz="3200" dirty="0" smtClean="0">
              <a:ln w="38100">
                <a:solidFill>
                  <a:srgbClr val="FF0000"/>
                </a:solidFill>
              </a:ln>
            </a:endParaRPr>
          </a:p>
          <a:p>
            <a:endParaRPr lang="zh-TW" altLang="en-US" sz="3200" dirty="0">
              <a:ln w="38100">
                <a:solidFill>
                  <a:srgbClr val="FF0000"/>
                </a:solidFill>
              </a:ln>
            </a:endParaRP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4155789" y="1628800"/>
            <a:ext cx="4415694" cy="1682303"/>
            <a:chOff x="912" y="1008"/>
            <a:chExt cx="3984" cy="912"/>
          </a:xfrm>
        </p:grpSpPr>
        <p:sp>
          <p:nvSpPr>
            <p:cNvPr id="18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19" name="Group 5"/>
            <p:cNvGrpSpPr>
              <a:grpSpLocks/>
            </p:cNvGrpSpPr>
            <p:nvPr/>
          </p:nvGrpSpPr>
          <p:grpSpPr bwMode="auto">
            <a:xfrm>
              <a:off x="938" y="1092"/>
              <a:ext cx="829" cy="746"/>
              <a:chOff x="938" y="1092"/>
              <a:chExt cx="829" cy="746"/>
            </a:xfrm>
          </p:grpSpPr>
          <p:sp>
            <p:nvSpPr>
              <p:cNvPr id="21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gray">
              <a:xfrm>
                <a:off x="938" y="1206"/>
                <a:ext cx="815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多聽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多說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20" name="Text Box 9"/>
            <p:cNvSpPr txBox="1">
              <a:spLocks noChangeArrowheads="1"/>
            </p:cNvSpPr>
            <p:nvPr/>
          </p:nvSpPr>
          <p:spPr bwMode="gray">
            <a:xfrm>
              <a:off x="1872" y="1188"/>
              <a:ext cx="2928" cy="4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練習對話、打招呼</a:t>
              </a:r>
              <a:endPara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ea typeface="新細明體" charset="-120"/>
                </a:rPr>
                <a:t>課文內主題、回家練習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24" name="Group 10"/>
          <p:cNvGrpSpPr>
            <a:grpSpLocks/>
          </p:cNvGrpSpPr>
          <p:nvPr/>
        </p:nvGrpSpPr>
        <p:grpSpPr bwMode="auto">
          <a:xfrm>
            <a:off x="4155789" y="3159150"/>
            <a:ext cx="4415694" cy="1682303"/>
            <a:chOff x="912" y="2016"/>
            <a:chExt cx="3984" cy="912"/>
          </a:xfrm>
        </p:grpSpPr>
        <p:sp>
          <p:nvSpPr>
            <p:cNvPr id="25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26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28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9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0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27" name="Text Box 16"/>
            <p:cNvSpPr txBox="1">
              <a:spLocks noChangeArrowheads="1"/>
            </p:cNvSpPr>
            <p:nvPr/>
          </p:nvSpPr>
          <p:spPr bwMode="gray">
            <a:xfrm>
              <a:off x="1872" y="2141"/>
              <a:ext cx="2928" cy="5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 smtClean="0">
                  <a:solidFill>
                    <a:srgbClr val="0070C0"/>
                  </a:solidFill>
                  <a:ea typeface="新細明體" charset="-120"/>
                </a:rPr>
                <a:t>第二冊</a:t>
              </a:r>
              <a:r>
                <a:rPr kumimoji="1" lang="zh-TW" altLang="en-US" sz="3200" b="1" kern="0" dirty="0" smtClean="0">
                  <a:solidFill>
                    <a:schemeClr val="accent5">
                      <a:lumMod val="50000"/>
                    </a:schemeClr>
                  </a:solidFill>
                  <a:ea typeface="新細明體" charset="-120"/>
                </a:rPr>
                <a:t>起</a:t>
              </a:r>
              <a:r>
                <a:rPr kumimoji="1" lang="zh-TW" altLang="en-US" sz="3200" b="1" kern="0" dirty="0" smtClean="0">
                  <a:solidFill>
                    <a:srgbClr val="FF0000"/>
                  </a:solidFill>
                  <a:ea typeface="新細明體" charset="-120"/>
                </a:rPr>
                <a:t>需要認識字母</a:t>
              </a:r>
              <a:r>
                <a:rPr kumimoji="1" lang="en-US" altLang="zh-TW" sz="3200" b="1" kern="0" dirty="0" smtClean="0">
                  <a:solidFill>
                    <a:srgbClr val="FF0000"/>
                  </a:solidFill>
                  <a:ea typeface="新細明體" charset="-120"/>
                </a:rPr>
                <a:t>(</a:t>
              </a:r>
              <a:r>
                <a:rPr kumimoji="1" lang="zh-TW" altLang="en-US" sz="3200" b="1" kern="0" dirty="0" smtClean="0">
                  <a:solidFill>
                    <a:srgbClr val="FF0000"/>
                  </a:solidFill>
                  <a:ea typeface="新細明體" charset="-120"/>
                </a:rPr>
                <a:t>大小寫</a:t>
              </a:r>
              <a:r>
                <a:rPr kumimoji="1" lang="en-US" altLang="zh-TW" sz="3200" b="1" kern="0" dirty="0" smtClean="0">
                  <a:solidFill>
                    <a:srgbClr val="FF0000"/>
                  </a:solidFill>
                  <a:ea typeface="新細明體" charset="-120"/>
                </a:rPr>
                <a:t>)</a:t>
              </a:r>
              <a:endParaRPr kumimoji="1" lang="en-US" altLang="zh-TW" sz="32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grpSp>
        <p:nvGrpSpPr>
          <p:cNvPr id="31" name="Group 17"/>
          <p:cNvGrpSpPr>
            <a:grpSpLocks/>
          </p:cNvGrpSpPr>
          <p:nvPr/>
        </p:nvGrpSpPr>
        <p:grpSpPr bwMode="auto">
          <a:xfrm>
            <a:off x="4155789" y="4699025"/>
            <a:ext cx="4415694" cy="1682303"/>
            <a:chOff x="912" y="3036"/>
            <a:chExt cx="3984" cy="912"/>
          </a:xfrm>
        </p:grpSpPr>
        <p:sp>
          <p:nvSpPr>
            <p:cNvPr id="32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3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35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7" name="Text Box 22"/>
              <p:cNvSpPr txBox="1">
                <a:spLocks noChangeArrowheads="1"/>
              </p:cNvSpPr>
              <p:nvPr/>
            </p:nvSpPr>
            <p:spPr bwMode="gray">
              <a:xfrm>
                <a:off x="1129" y="332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寫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4" name="Text Box 23"/>
            <p:cNvSpPr txBox="1">
              <a:spLocks noChangeArrowheads="1"/>
            </p:cNvSpPr>
            <p:nvPr/>
          </p:nvSpPr>
          <p:spPr bwMode="gray">
            <a:xfrm>
              <a:off x="1872" y="3161"/>
              <a:ext cx="2928" cy="5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 smtClean="0">
                  <a:solidFill>
                    <a:srgbClr val="0070C0"/>
                  </a:solidFill>
                  <a:ea typeface="新細明體" charset="-120"/>
                </a:rPr>
                <a:t>第二冊起</a:t>
              </a:r>
              <a:r>
                <a:rPr kumimoji="1" lang="zh-TW" altLang="en-US" sz="3200" b="1" kern="0" dirty="0" smtClean="0">
                  <a:solidFill>
                    <a:srgbClr val="000000"/>
                  </a:solidFill>
                  <a:ea typeface="新細明體" charset="-120"/>
                </a:rPr>
                <a:t>需要習寫字母</a:t>
              </a:r>
              <a:r>
                <a:rPr kumimoji="1" lang="en-US" altLang="zh-TW" sz="3200" b="1" kern="0" dirty="0">
                  <a:solidFill>
                    <a:srgbClr val="000000"/>
                  </a:solidFill>
                  <a:ea typeface="新細明體" charset="-120"/>
                </a:rPr>
                <a:t>(</a:t>
              </a:r>
              <a:r>
                <a:rPr kumimoji="1" lang="zh-TW" altLang="en-US" sz="3200" b="1" kern="0" dirty="0">
                  <a:solidFill>
                    <a:srgbClr val="000000"/>
                  </a:solidFill>
                  <a:ea typeface="新細明體" charset="-120"/>
                </a:rPr>
                <a:t>大小寫</a:t>
              </a:r>
              <a:r>
                <a:rPr kumimoji="1" lang="en-US" altLang="zh-TW" sz="3200" b="1" kern="0" dirty="0" smtClean="0">
                  <a:solidFill>
                    <a:srgbClr val="000000"/>
                  </a:solidFill>
                  <a:ea typeface="新細明體" charset="-120"/>
                </a:rPr>
                <a:t>)</a:t>
              </a:r>
              <a:endParaRPr kumimoji="1" lang="en-US" altLang="zh-TW" sz="3200" b="1" kern="0" dirty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0055464-F47A-4564-BB8B-218D42B004C4}" type="slidenum">
              <a:rPr lang="zh-TW" altLang="zh-TW" smtClean="0"/>
              <a:pPr/>
              <a:t>19</a:t>
            </a:fld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目次</a:t>
            </a:r>
            <a:endParaRPr lang="en-US" altLang="zh-TW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ltGray">
          <a:xfrm rot="5400000" flipH="1">
            <a:off x="-2016918" y="20629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gray">
          <a:xfrm>
            <a:off x="1822450" y="5251449"/>
            <a:ext cx="4419600" cy="685849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小結</a:t>
            </a:r>
            <a:endParaRPr lang="en-US" altLang="zh-TW" sz="2800" b="1" dirty="0">
              <a:solidFill>
                <a:schemeClr val="tx2"/>
              </a:solidFill>
              <a:ea typeface="新細明體" charset="-120"/>
            </a:endParaRP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gray">
          <a:xfrm>
            <a:off x="2317750" y="4424362"/>
            <a:ext cx="5638626" cy="62894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教學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與</a:t>
            </a:r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評量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舉例</a:t>
            </a:r>
            <a:r>
              <a:rPr lang="en-US" altLang="zh-TW" sz="2800" b="1" dirty="0">
                <a:solidFill>
                  <a:schemeClr val="tx2"/>
                </a:solidFill>
                <a:ea typeface="新細明體" charset="-120"/>
              </a:rPr>
              <a:t>—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越語第一冊第</a:t>
            </a:r>
            <a:r>
              <a:rPr lang="en-US" altLang="zh-TW" sz="2800" b="1" dirty="0">
                <a:solidFill>
                  <a:schemeClr val="tx2"/>
                </a:solidFill>
                <a:ea typeface="新細明體" charset="-120"/>
              </a:rPr>
              <a:t>4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課</a:t>
            </a:r>
            <a:endParaRPr lang="en-US" altLang="zh-TW" sz="2800" b="1" dirty="0">
              <a:solidFill>
                <a:schemeClr val="tx2"/>
              </a:solidFill>
              <a:ea typeface="新細明體" charset="-120"/>
            </a:endParaRPr>
          </a:p>
        </p:txBody>
      </p:sp>
      <p:sp>
        <p:nvSpPr>
          <p:cNvPr id="87048" name="AutoShape 8"/>
          <p:cNvSpPr>
            <a:spLocks noChangeArrowheads="1"/>
          </p:cNvSpPr>
          <p:nvPr/>
        </p:nvSpPr>
        <p:spPr bwMode="gray">
          <a:xfrm>
            <a:off x="2438400" y="3611562"/>
            <a:ext cx="5229944" cy="63316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教材與重點提示</a:t>
            </a:r>
            <a:r>
              <a:rPr lang="en-US" altLang="zh-TW" sz="2800" b="1" dirty="0">
                <a:solidFill>
                  <a:schemeClr val="tx2"/>
                </a:solidFill>
                <a:ea typeface="新細明體" charset="-120"/>
              </a:rPr>
              <a:t>(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越語為例</a:t>
            </a:r>
            <a:r>
              <a:rPr lang="en-US" altLang="zh-TW" sz="2800" b="1" dirty="0">
                <a:solidFill>
                  <a:schemeClr val="tx2"/>
                </a:solidFill>
                <a:ea typeface="新細明體" charset="-120"/>
              </a:rPr>
              <a:t>)</a:t>
            </a: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gray">
          <a:xfrm>
            <a:off x="2286000" y="2743199"/>
            <a:ext cx="5382344" cy="66699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altLang="zh-TW" b="1" dirty="0">
              <a:solidFill>
                <a:schemeClr val="tx2"/>
              </a:solidFill>
              <a:ea typeface="新細明體" charset="-120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gray">
          <a:xfrm>
            <a:off x="1765300" y="1973262"/>
            <a:ext cx="4419600" cy="653239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課綱、課程與教學</a:t>
            </a:r>
            <a:endParaRPr lang="en-US" altLang="zh-TW" sz="2800" b="1" dirty="0">
              <a:solidFill>
                <a:schemeClr val="tx2"/>
              </a:solidFill>
              <a:ea typeface="新細明體" charset="-120"/>
            </a:endParaRPr>
          </a:p>
        </p:txBody>
      </p:sp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1447800" y="2062163"/>
            <a:ext cx="381000" cy="381000"/>
            <a:chOff x="2078" y="1680"/>
            <a:chExt cx="1615" cy="1615"/>
          </a:xfrm>
        </p:grpSpPr>
        <p:sp>
          <p:nvSpPr>
            <p:cNvPr id="87052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53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54" name="Oval 1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55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56" name="Oval 1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57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</p:grpSp>
      <p:grpSp>
        <p:nvGrpSpPr>
          <p:cNvPr id="87058" name="Group 18"/>
          <p:cNvGrpSpPr>
            <a:grpSpLocks/>
          </p:cNvGrpSpPr>
          <p:nvPr/>
        </p:nvGrpSpPr>
        <p:grpSpPr bwMode="auto">
          <a:xfrm>
            <a:off x="1981200" y="2849563"/>
            <a:ext cx="381000" cy="381000"/>
            <a:chOff x="2078" y="1680"/>
            <a:chExt cx="1615" cy="1615"/>
          </a:xfrm>
        </p:grpSpPr>
        <p:sp>
          <p:nvSpPr>
            <p:cNvPr id="87059" name="Oval 1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60" name="Oval 2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61" name="Oval 2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62" name="Oval 2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63" name="Oval 2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64" name="Oval 2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</p:grpSp>
      <p:grpSp>
        <p:nvGrpSpPr>
          <p:cNvPr id="87065" name="Group 25"/>
          <p:cNvGrpSpPr>
            <a:grpSpLocks/>
          </p:cNvGrpSpPr>
          <p:nvPr/>
        </p:nvGrpSpPr>
        <p:grpSpPr bwMode="auto">
          <a:xfrm>
            <a:off x="2133600" y="3687763"/>
            <a:ext cx="381000" cy="381000"/>
            <a:chOff x="2078" y="1680"/>
            <a:chExt cx="1615" cy="1615"/>
          </a:xfrm>
        </p:grpSpPr>
        <p:sp>
          <p:nvSpPr>
            <p:cNvPr id="87066" name="Oval 2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67" name="Oval 2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68" name="Oval 2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69" name="Oval 2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70" name="Oval 3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71" name="Oval 3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</p:grpSp>
      <p:grpSp>
        <p:nvGrpSpPr>
          <p:cNvPr id="87072" name="Group 32"/>
          <p:cNvGrpSpPr>
            <a:grpSpLocks/>
          </p:cNvGrpSpPr>
          <p:nvPr/>
        </p:nvGrpSpPr>
        <p:grpSpPr bwMode="auto">
          <a:xfrm>
            <a:off x="1981200" y="4525963"/>
            <a:ext cx="381000" cy="381000"/>
            <a:chOff x="2078" y="1680"/>
            <a:chExt cx="1615" cy="1615"/>
          </a:xfrm>
        </p:grpSpPr>
        <p:sp>
          <p:nvSpPr>
            <p:cNvPr id="87073" name="Oval 3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74" name="Oval 3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75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76" name="Oval 3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77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78" name="Oval 3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</p:grpSp>
      <p:grpSp>
        <p:nvGrpSpPr>
          <p:cNvPr id="87079" name="Group 39"/>
          <p:cNvGrpSpPr>
            <a:grpSpLocks/>
          </p:cNvGrpSpPr>
          <p:nvPr/>
        </p:nvGrpSpPr>
        <p:grpSpPr bwMode="auto">
          <a:xfrm>
            <a:off x="1524000" y="5300663"/>
            <a:ext cx="355600" cy="381000"/>
            <a:chOff x="2078" y="1680"/>
            <a:chExt cx="1615" cy="1615"/>
          </a:xfrm>
        </p:grpSpPr>
        <p:sp>
          <p:nvSpPr>
            <p:cNvPr id="87080" name="Oval 4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81" name="Oval 4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87082" name="Oval 4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83" name="Oval 4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84" name="Oval 4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87085" name="Oval 4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2476252" y="2861231"/>
            <a:ext cx="4760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七國語文教材</a:t>
            </a:r>
            <a:r>
              <a:rPr lang="zh-TW" altLang="en-US" sz="2800" b="1" dirty="0">
                <a:solidFill>
                  <a:schemeClr val="tx2"/>
                </a:solidFill>
                <a:ea typeface="新細明體" charset="-120"/>
              </a:rPr>
              <a:t>與</a:t>
            </a:r>
            <a:r>
              <a:rPr lang="zh-TW" altLang="en-US" sz="2800" b="1" dirty="0" smtClean="0">
                <a:solidFill>
                  <a:schemeClr val="tx2"/>
                </a:solidFill>
                <a:ea typeface="新細明體" charset="-120"/>
              </a:rPr>
              <a:t>教學</a:t>
            </a:r>
            <a:endParaRPr lang="en-US" altLang="zh-TW" sz="2800" b="1" dirty="0">
              <a:solidFill>
                <a:schemeClr val="tx2"/>
              </a:solidFill>
              <a:ea typeface="新細明體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72BBF7E-3707-4E1C-8EDB-2EE528E29D8E}" type="slidenum">
              <a:rPr lang="zh-TW" altLang="zh-TW" smtClean="0"/>
              <a:pPr/>
              <a:t>2</a:t>
            </a:fld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第三冊</a:t>
            </a:r>
            <a:r>
              <a:rPr lang="zh-TW" altLang="en-US" dirty="0" smtClean="0"/>
              <a:t>教材學習重點與評量提示</a:t>
            </a:r>
            <a:r>
              <a:rPr lang="en-US" altLang="zh-TW" dirty="0" smtClean="0"/>
              <a:t>(</a:t>
            </a:r>
            <a:r>
              <a:rPr lang="zh-TW" altLang="en-US" dirty="0" smtClean="0"/>
              <a:t>綜合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14" t="14923" r="40951" b="5658"/>
          <a:stretch/>
        </p:blipFill>
        <p:spPr bwMode="auto">
          <a:xfrm>
            <a:off x="107504" y="1268760"/>
            <a:ext cx="3816424" cy="49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396302" y="1375162"/>
            <a:ext cx="4415694" cy="1682303"/>
            <a:chOff x="912" y="1008"/>
            <a:chExt cx="3984" cy="912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938" y="1092"/>
              <a:ext cx="829" cy="746"/>
              <a:chOff x="938" y="1092"/>
              <a:chExt cx="829" cy="746"/>
            </a:xfrm>
          </p:grpSpPr>
          <p:sp>
            <p:nvSpPr>
              <p:cNvPr id="11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gray">
              <a:xfrm>
                <a:off x="938" y="1206"/>
                <a:ext cx="815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多聽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多說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gray">
            <a:xfrm>
              <a:off x="1872" y="1188"/>
              <a:ext cx="2928" cy="5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說出自己的五官</a:t>
              </a:r>
              <a:endPara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kern="0" dirty="0">
                  <a:solidFill>
                    <a:srgbClr val="000000"/>
                  </a:solidFill>
                  <a:ea typeface="新細明體" charset="-120"/>
                </a:rPr>
                <a:t>認識天氣</a:t>
              </a:r>
              <a:endParaRPr kumimoji="1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4396302" y="2905512"/>
            <a:ext cx="4415694" cy="1682303"/>
            <a:chOff x="912" y="2016"/>
            <a:chExt cx="3984" cy="91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17" name="Text Box 16"/>
            <p:cNvSpPr txBox="1">
              <a:spLocks noChangeArrowheads="1"/>
            </p:cNvSpPr>
            <p:nvPr/>
          </p:nvSpPr>
          <p:spPr bwMode="gray">
            <a:xfrm>
              <a:off x="1841" y="2066"/>
              <a:ext cx="2928" cy="7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3200" b="1" kern="0" dirty="0" smtClean="0">
                  <a:solidFill>
                    <a:srgbClr val="000000"/>
                  </a:solidFill>
                  <a:ea typeface="新細明體" charset="-120"/>
                </a:rPr>
                <a:t>配合</a:t>
              </a:r>
              <a:r>
                <a:rPr kumimoji="1" lang="zh-TW" altLang="en-US" sz="3200" b="1" kern="0" dirty="0" smtClean="0">
                  <a:solidFill>
                    <a:srgbClr val="0070C0"/>
                  </a:solidFill>
                  <a:ea typeface="新細明體" charset="-120"/>
                </a:rPr>
                <a:t>課文主題</a:t>
              </a:r>
              <a:endParaRPr kumimoji="1" lang="en-US" altLang="zh-TW" sz="3200" b="1" kern="0" dirty="0" smtClean="0">
                <a:solidFill>
                  <a:srgbClr val="0070C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800" b="1" kern="0" dirty="0">
                  <a:solidFill>
                    <a:srgbClr val="000000"/>
                  </a:solidFill>
                  <a:ea typeface="新細明體" charset="-120"/>
                </a:rPr>
                <a:t>認識越南家庭</a:t>
              </a:r>
              <a:r>
                <a:rPr kumimoji="1" lang="zh-TW" altLang="en-US" sz="2800" b="1" kern="0" dirty="0" smtClean="0">
                  <a:solidFill>
                    <a:srgbClr val="000000"/>
                  </a:solidFill>
                  <a:ea typeface="新細明體" charset="-120"/>
                </a:rPr>
                <a:t>生活</a:t>
              </a:r>
              <a:endParaRPr kumimoji="1" lang="en-US" altLang="zh-TW" sz="28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文化</a:t>
              </a: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理解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4396302" y="4445387"/>
            <a:ext cx="4415694" cy="1682303"/>
            <a:chOff x="912" y="3036"/>
            <a:chExt cx="3984" cy="912"/>
          </a:xfrm>
        </p:grpSpPr>
        <p:sp>
          <p:nvSpPr>
            <p:cNvPr id="22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25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gray">
              <a:xfrm>
                <a:off x="1129" y="332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寫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24" name="Text Box 23"/>
            <p:cNvSpPr txBox="1">
              <a:spLocks noChangeArrowheads="1"/>
            </p:cNvSpPr>
            <p:nvPr/>
          </p:nvSpPr>
          <p:spPr bwMode="gray">
            <a:xfrm>
              <a:off x="1872" y="3333"/>
              <a:ext cx="2928" cy="3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3200" b="1" kern="0" dirty="0" smtClean="0">
                  <a:solidFill>
                    <a:srgbClr val="000000"/>
                  </a:solidFill>
                  <a:ea typeface="新細明體" charset="-120"/>
                </a:rPr>
                <a:t>依作業練習書寫</a:t>
              </a:r>
              <a:endParaRPr kumimoji="1" lang="en-US" altLang="zh-TW" sz="3200" b="1" kern="0" dirty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B6E18A6-0ABE-44BD-90B4-14DEA8507314}" type="slidenum">
              <a:rPr lang="zh-TW" altLang="zh-TW" smtClean="0"/>
              <a:pPr/>
              <a:t>20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38702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396" y="319088"/>
            <a:ext cx="8641221" cy="563562"/>
          </a:xfrm>
        </p:spPr>
        <p:txBody>
          <a:bodyPr/>
          <a:lstStyle/>
          <a:p>
            <a:r>
              <a:rPr lang="zh-TW" altLang="en-US" dirty="0" smtClean="0"/>
              <a:t>教學與評量舉例</a:t>
            </a:r>
            <a:r>
              <a:rPr lang="en-US" altLang="zh-TW" dirty="0" smtClean="0"/>
              <a:t>(1/12</a:t>
            </a:r>
            <a:r>
              <a:rPr lang="zh-TW" altLang="en-US" dirty="0" smtClean="0"/>
              <a:t> </a:t>
            </a:r>
            <a:r>
              <a:rPr lang="en-US" altLang="zh-TW" dirty="0" smtClean="0"/>
              <a:t>)(</a:t>
            </a:r>
            <a:r>
              <a:rPr lang="zh-TW" altLang="en-US" dirty="0" smtClean="0"/>
              <a:t>越語第一冊第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930528" y="1766676"/>
            <a:ext cx="4004876" cy="1472935"/>
            <a:chOff x="912" y="1008"/>
            <a:chExt cx="3984" cy="912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11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gray">
              <a:xfrm>
                <a:off x="1100" y="1206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gray">
            <a:xfrm>
              <a:off x="1818" y="1131"/>
              <a:ext cx="2928" cy="6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新細明體" charset="-120"/>
                </a:rPr>
                <a:t>情境說明：文化理解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看圖說話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說出課文大意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4893848" y="3317134"/>
            <a:ext cx="4060830" cy="1298905"/>
            <a:chOff x="912" y="2016"/>
            <a:chExt cx="4003" cy="91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18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17" name="Text Box 16"/>
            <p:cNvSpPr txBox="1">
              <a:spLocks noChangeArrowheads="1"/>
            </p:cNvSpPr>
            <p:nvPr/>
          </p:nvSpPr>
          <p:spPr bwMode="gray">
            <a:xfrm>
              <a:off x="1846" y="2070"/>
              <a:ext cx="3069" cy="7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朗讀課文：指</a:t>
              </a:r>
              <a:r>
                <a:rPr kumimoji="1" lang="zh-TW" altLang="en-US" sz="2000" b="1" kern="0" dirty="0">
                  <a:solidFill>
                    <a:srgbClr val="000000"/>
                  </a:solidFill>
                  <a:ea typeface="新細明體" charset="-120"/>
                </a:rPr>
                <a:t>念、複誦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角色扮演：說出角色語句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朗讀遊戲：分組練習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45211" y="4684398"/>
            <a:ext cx="8890193" cy="1906837"/>
            <a:chOff x="912" y="3036"/>
            <a:chExt cx="3984" cy="912"/>
          </a:xfrm>
        </p:grpSpPr>
        <p:sp>
          <p:nvSpPr>
            <p:cNvPr id="22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956" y="3228"/>
              <a:ext cx="815" cy="638"/>
              <a:chOff x="956" y="3228"/>
              <a:chExt cx="815" cy="638"/>
            </a:xfrm>
          </p:grpSpPr>
          <p:sp>
            <p:nvSpPr>
              <p:cNvPr id="25" name="AutoShape 20"/>
              <p:cNvSpPr>
                <a:spLocks noChangeArrowheads="1"/>
              </p:cNvSpPr>
              <p:nvPr/>
            </p:nvSpPr>
            <p:spPr bwMode="gray">
              <a:xfrm>
                <a:off x="999" y="3228"/>
                <a:ext cx="697" cy="63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gray">
              <a:xfrm>
                <a:off x="1047" y="3257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gray">
              <a:xfrm>
                <a:off x="956" y="3405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24" name="Text Box 23"/>
            <p:cNvSpPr txBox="1">
              <a:spLocks noChangeArrowheads="1"/>
            </p:cNvSpPr>
            <p:nvPr/>
          </p:nvSpPr>
          <p:spPr bwMode="gray">
            <a:xfrm>
              <a:off x="1860" y="3046"/>
              <a:ext cx="292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口語評量</a:t>
              </a: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觀察紀錄表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gray">
            <a:xfrm>
              <a:off x="1856" y="3291"/>
              <a:ext cx="2091" cy="6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1.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教師提問，學生回答  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2.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角色扮演：依角色讀出語句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3.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學生相互練習：分組練習、個別練習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4.</a:t>
              </a:r>
              <a:r>
                <a:rPr kumimoji="1" lang="zh-TW" altLang="en-US" sz="2000" b="1" kern="0" dirty="0" smtClean="0">
                  <a:solidFill>
                    <a:srgbClr val="FF0000"/>
                  </a:solidFill>
                  <a:ea typeface="新細明體" charset="-120"/>
                </a:rPr>
                <a:t>教師觀察紀錄表</a:t>
              </a:r>
              <a:endParaRPr kumimoji="1" lang="en-US" altLang="zh-TW" sz="2000" b="1" kern="0" dirty="0" smtClean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pic>
        <p:nvPicPr>
          <p:cNvPr id="9933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2" t="15759" r="56098" b="3253"/>
          <a:stretch/>
        </p:blipFill>
        <p:spPr bwMode="auto">
          <a:xfrm>
            <a:off x="45211" y="1188718"/>
            <a:ext cx="2491710" cy="323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7062" y="1183857"/>
            <a:ext cx="2346135" cy="324249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5017195" y="1188718"/>
            <a:ext cx="3918209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第一節 認識課文</a:t>
            </a:r>
            <a:r>
              <a:rPr lang="en-US" altLang="zh-TW" sz="28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情境</a:t>
            </a:r>
            <a:r>
              <a:rPr lang="en-US" altLang="zh-TW" sz="28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54C8AD36-66D2-49CC-81D4-3D9B6BD8B7AB}" type="slidenum">
              <a:rPr lang="zh-TW" altLang="zh-TW" smtClean="0"/>
              <a:pPr/>
              <a:t>21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13432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</a:t>
            </a:r>
            <a:r>
              <a:rPr lang="zh-TW" altLang="en-US" dirty="0"/>
              <a:t>與</a:t>
            </a:r>
            <a:r>
              <a:rPr lang="zh-TW" altLang="en-US" dirty="0" smtClean="0"/>
              <a:t>評量舉例</a:t>
            </a:r>
            <a:r>
              <a:rPr lang="en-US" altLang="zh-TW" dirty="0" smtClean="0"/>
              <a:t>(2/12</a:t>
            </a:r>
            <a:r>
              <a:rPr lang="zh-TW" altLang="en-US" dirty="0" smtClean="0"/>
              <a:t> </a:t>
            </a:r>
            <a:r>
              <a:rPr lang="en-US" altLang="zh-TW" dirty="0" smtClean="0"/>
              <a:t>)(</a:t>
            </a:r>
            <a:r>
              <a:rPr lang="zh-TW" altLang="en-US" dirty="0"/>
              <a:t>越語第一</a:t>
            </a:r>
            <a:r>
              <a:rPr lang="zh-TW" altLang="en-US" dirty="0" smtClean="0"/>
              <a:t>冊第</a:t>
            </a:r>
            <a:r>
              <a:rPr lang="en-US" altLang="zh-TW" dirty="0"/>
              <a:t>4</a:t>
            </a:r>
            <a:r>
              <a:rPr lang="zh-TW" altLang="en-US" dirty="0" smtClean="0"/>
              <a:t>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51" t="15878" r="56205" b="4846"/>
          <a:stretch/>
        </p:blipFill>
        <p:spPr bwMode="auto">
          <a:xfrm>
            <a:off x="-16850" y="1124744"/>
            <a:ext cx="2592288" cy="336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8245" y="1124744"/>
            <a:ext cx="2530561" cy="3365852"/>
          </a:xfrm>
          <a:prstGeom prst="rect">
            <a:avLst/>
          </a:prstGeom>
        </p:spPr>
      </p:pic>
      <p:sp>
        <p:nvSpPr>
          <p:cNvPr id="51" name="圓角矩形 50"/>
          <p:cNvSpPr/>
          <p:nvPr/>
        </p:nvSpPr>
        <p:spPr bwMode="auto">
          <a:xfrm>
            <a:off x="5011653" y="1160852"/>
            <a:ext cx="4041556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第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二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節 認識詞彙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5015146" y="1691884"/>
            <a:ext cx="4004876" cy="1569839"/>
            <a:chOff x="876" y="984"/>
            <a:chExt cx="3984" cy="972"/>
          </a:xfrm>
        </p:grpSpPr>
        <p:sp>
          <p:nvSpPr>
            <p:cNvPr id="53" name="AutoShape 4"/>
            <p:cNvSpPr>
              <a:spLocks noChangeArrowheads="1"/>
            </p:cNvSpPr>
            <p:nvPr/>
          </p:nvSpPr>
          <p:spPr bwMode="gray">
            <a:xfrm>
              <a:off x="876" y="1013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54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56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8" name="Text Box 8"/>
              <p:cNvSpPr txBox="1">
                <a:spLocks noChangeArrowheads="1"/>
              </p:cNvSpPr>
              <p:nvPr/>
            </p:nvSpPr>
            <p:spPr bwMode="gray">
              <a:xfrm>
                <a:off x="1100" y="1206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55" name="Text Box 9"/>
            <p:cNvSpPr txBox="1">
              <a:spLocks noChangeArrowheads="1"/>
            </p:cNvSpPr>
            <p:nvPr/>
          </p:nvSpPr>
          <p:spPr bwMode="gray">
            <a:xfrm>
              <a:off x="1767" y="984"/>
              <a:ext cx="2928" cy="9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新細明體" charset="-120"/>
                </a:rPr>
                <a:t>文化介紹：文化理解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看圖說話：比較文化異同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基本詞彙練習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59" name="Group 10"/>
          <p:cNvGrpSpPr>
            <a:grpSpLocks/>
          </p:cNvGrpSpPr>
          <p:nvPr/>
        </p:nvGrpSpPr>
        <p:grpSpPr bwMode="auto">
          <a:xfrm>
            <a:off x="4978465" y="3253576"/>
            <a:ext cx="4041557" cy="1298905"/>
            <a:chOff x="912" y="2016"/>
            <a:chExt cx="3984" cy="912"/>
          </a:xfrm>
        </p:grpSpPr>
        <p:sp>
          <p:nvSpPr>
            <p:cNvPr id="6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61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63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5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62" name="Text Box 16"/>
            <p:cNvSpPr txBox="1">
              <a:spLocks noChangeArrowheads="1"/>
            </p:cNvSpPr>
            <p:nvPr/>
          </p:nvSpPr>
          <p:spPr bwMode="gray">
            <a:xfrm>
              <a:off x="1846" y="2070"/>
              <a:ext cx="2928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認讀詞彙：學生跟讀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詞彙遊戲：讀卡對應交互練習：唸出詞彙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grpSp>
        <p:nvGrpSpPr>
          <p:cNvPr id="66" name="Group 17"/>
          <p:cNvGrpSpPr>
            <a:grpSpLocks/>
          </p:cNvGrpSpPr>
          <p:nvPr/>
        </p:nvGrpSpPr>
        <p:grpSpPr bwMode="auto">
          <a:xfrm>
            <a:off x="0" y="4684398"/>
            <a:ext cx="9053209" cy="1906837"/>
            <a:chOff x="912" y="3036"/>
            <a:chExt cx="3984" cy="912"/>
          </a:xfrm>
        </p:grpSpPr>
        <p:sp>
          <p:nvSpPr>
            <p:cNvPr id="67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68" name="Group 19"/>
            <p:cNvGrpSpPr>
              <a:grpSpLocks/>
            </p:cNvGrpSpPr>
            <p:nvPr/>
          </p:nvGrpSpPr>
          <p:grpSpPr bwMode="auto">
            <a:xfrm>
              <a:off x="956" y="3228"/>
              <a:ext cx="815" cy="638"/>
              <a:chOff x="956" y="3228"/>
              <a:chExt cx="815" cy="638"/>
            </a:xfrm>
          </p:grpSpPr>
          <p:sp>
            <p:nvSpPr>
              <p:cNvPr id="71" name="AutoShape 20"/>
              <p:cNvSpPr>
                <a:spLocks noChangeArrowheads="1"/>
              </p:cNvSpPr>
              <p:nvPr/>
            </p:nvSpPr>
            <p:spPr bwMode="gray">
              <a:xfrm>
                <a:off x="999" y="3228"/>
                <a:ext cx="697" cy="63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72" name="Freeform 21"/>
              <p:cNvSpPr>
                <a:spLocks/>
              </p:cNvSpPr>
              <p:nvPr/>
            </p:nvSpPr>
            <p:spPr bwMode="gray">
              <a:xfrm>
                <a:off x="1047" y="3257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gray">
              <a:xfrm>
                <a:off x="956" y="3405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69" name="Text Box 23"/>
            <p:cNvSpPr txBox="1">
              <a:spLocks noChangeArrowheads="1"/>
            </p:cNvSpPr>
            <p:nvPr/>
          </p:nvSpPr>
          <p:spPr bwMode="gray">
            <a:xfrm>
              <a:off x="1860" y="3046"/>
              <a:ext cx="292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口語評量</a:t>
              </a: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讀卡記分表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觀察紀錄表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70" name="Text Box 23"/>
            <p:cNvSpPr txBox="1">
              <a:spLocks noChangeArrowheads="1"/>
            </p:cNvSpPr>
            <p:nvPr/>
          </p:nvSpPr>
          <p:spPr bwMode="gray">
            <a:xfrm>
              <a:off x="1856" y="3291"/>
              <a:ext cx="2091" cy="6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1.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教師提問，學生回答  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2.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能正確發音、了解字詞義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3.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詞彙遊戲：讀卡對應，正確時給分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4.</a:t>
              </a:r>
              <a:r>
                <a:rPr kumimoji="1" lang="zh-TW" altLang="en-US" sz="2000" b="1" kern="0" dirty="0" smtClean="0">
                  <a:solidFill>
                    <a:srgbClr val="FF0000"/>
                  </a:solidFill>
                  <a:ea typeface="新細明體" charset="-120"/>
                </a:rPr>
                <a:t>教師觀察紀錄表</a:t>
              </a:r>
              <a:endParaRPr kumimoji="1" lang="en-US" altLang="zh-TW" sz="2000" b="1" kern="0" dirty="0" smtClean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E5917AB-0CCA-4B30-9DEE-FF90A34899BB}" type="slidenum">
              <a:rPr lang="zh-TW" altLang="zh-TW" smtClean="0"/>
              <a:pPr/>
              <a:t>22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23291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教學與評量舉例</a:t>
            </a:r>
            <a:r>
              <a:rPr lang="en-US" altLang="zh-TW" dirty="0" smtClean="0"/>
              <a:t>(3/12)(</a:t>
            </a:r>
            <a:r>
              <a:rPr lang="zh-TW" altLang="en-US" dirty="0"/>
              <a:t>越語第一</a:t>
            </a:r>
            <a:r>
              <a:rPr lang="zh-TW" altLang="en-US" dirty="0" smtClean="0"/>
              <a:t>冊第四課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3" t="14962" r="56638" b="4847"/>
          <a:stretch/>
        </p:blipFill>
        <p:spPr bwMode="auto">
          <a:xfrm>
            <a:off x="-3886" y="1122355"/>
            <a:ext cx="2473467" cy="3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4731424" y="3820439"/>
            <a:ext cx="4447836" cy="2964576"/>
            <a:chOff x="912" y="3036"/>
            <a:chExt cx="4013" cy="912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45" name="Group 19"/>
            <p:cNvGrpSpPr>
              <a:grpSpLocks/>
            </p:cNvGrpSpPr>
            <p:nvPr/>
          </p:nvGrpSpPr>
          <p:grpSpPr bwMode="auto">
            <a:xfrm>
              <a:off x="967" y="3120"/>
              <a:ext cx="815" cy="746"/>
              <a:chOff x="967" y="3120"/>
              <a:chExt cx="815" cy="746"/>
            </a:xfrm>
          </p:grpSpPr>
          <p:sp>
            <p:nvSpPr>
              <p:cNvPr id="48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9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0" name="Text Box 22"/>
              <p:cNvSpPr txBox="1">
                <a:spLocks noChangeArrowheads="1"/>
              </p:cNvSpPr>
              <p:nvPr/>
            </p:nvSpPr>
            <p:spPr bwMode="gray">
              <a:xfrm>
                <a:off x="967" y="3324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gray">
            <a:xfrm>
              <a:off x="1858" y="3067"/>
              <a:ext cx="3067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TW" altLang="en-US" sz="2400" b="1" kern="0" dirty="0" smtClean="0">
                  <a:solidFill>
                    <a:srgbClr val="FF0000"/>
                  </a:solidFill>
                  <a:ea typeface="新細明體" charset="-120"/>
                </a:rPr>
                <a:t>口語</a:t>
              </a:r>
              <a:r>
                <a:rPr kumimoji="1" lang="zh-TW" altLang="en-US" sz="2400" b="1" kern="0" dirty="0">
                  <a:solidFill>
                    <a:srgbClr val="FF0000"/>
                  </a:solidFill>
                  <a:ea typeface="新細明體" charset="-120"/>
                </a:rPr>
                <a:t>評量 </a:t>
              </a:r>
              <a:r>
                <a:rPr kumimoji="1" lang="en-US" altLang="zh-TW" sz="2400" b="1" kern="0" dirty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400" b="1" kern="0" dirty="0">
                  <a:solidFill>
                    <a:srgbClr val="FF0000"/>
                  </a:solidFill>
                  <a:ea typeface="新細明體" charset="-120"/>
                </a:rPr>
                <a:t> 讀卡記分表 </a:t>
              </a:r>
              <a:r>
                <a:rPr kumimoji="1" lang="en-US" altLang="zh-TW" sz="2400" b="1" kern="0" dirty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400" b="1" kern="0" dirty="0">
                  <a:solidFill>
                    <a:srgbClr val="FF0000"/>
                  </a:solidFill>
                  <a:ea typeface="新細明體" charset="-120"/>
                </a:rPr>
                <a:t> 觀察紀錄表</a:t>
              </a:r>
              <a:endParaRPr kumimoji="1" lang="en-US" altLang="zh-TW" sz="2400" b="1" kern="0" dirty="0">
                <a:solidFill>
                  <a:srgbClr val="FF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2800" b="1" kern="0" dirty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62" t="15878" r="57071" b="4846"/>
          <a:stretch/>
        </p:blipFill>
        <p:spPr bwMode="auto">
          <a:xfrm>
            <a:off x="2343904" y="1143821"/>
            <a:ext cx="2379400" cy="326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圓角矩形 50"/>
          <p:cNvSpPr/>
          <p:nvPr/>
        </p:nvSpPr>
        <p:spPr bwMode="auto">
          <a:xfrm>
            <a:off x="4817371" y="1160852"/>
            <a:ext cx="4235838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第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三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節 聽一聽，換一換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112733" y="4363033"/>
            <a:ext cx="4698492" cy="2404480"/>
            <a:chOff x="876" y="1013"/>
            <a:chExt cx="4081" cy="1008"/>
          </a:xfrm>
        </p:grpSpPr>
        <p:sp>
          <p:nvSpPr>
            <p:cNvPr id="53" name="AutoShape 4"/>
            <p:cNvSpPr>
              <a:spLocks noChangeArrowheads="1"/>
            </p:cNvSpPr>
            <p:nvPr/>
          </p:nvSpPr>
          <p:spPr bwMode="gray">
            <a:xfrm>
              <a:off x="876" y="1013"/>
              <a:ext cx="3984" cy="1008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54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56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8" name="Text Box 8"/>
              <p:cNvSpPr txBox="1">
                <a:spLocks noChangeArrowheads="1"/>
              </p:cNvSpPr>
              <p:nvPr/>
            </p:nvSpPr>
            <p:spPr bwMode="gray">
              <a:xfrm>
                <a:off x="1137" y="1273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55" name="Text Box 9"/>
            <p:cNvSpPr txBox="1">
              <a:spLocks noChangeArrowheads="1"/>
            </p:cNvSpPr>
            <p:nvPr/>
          </p:nvSpPr>
          <p:spPr bwMode="gray">
            <a:xfrm>
              <a:off x="1767" y="1045"/>
              <a:ext cx="3190" cy="9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聽一聽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：聽懂並指出正確圖卡及字彙、語句。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看圖說話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：說出句子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 smtClean="0">
                  <a:solidFill>
                    <a:schemeClr val="accent2">
                      <a:lumMod val="75000"/>
                    </a:schemeClr>
                  </a:solidFill>
                  <a:ea typeface="新細明體" charset="-120"/>
                </a:rPr>
                <a:t>對句遊戲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：交互對句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換一換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：替換語詞，正確說出句子。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59" name="Group 10"/>
          <p:cNvGrpSpPr>
            <a:grpSpLocks/>
          </p:cNvGrpSpPr>
          <p:nvPr/>
        </p:nvGrpSpPr>
        <p:grpSpPr bwMode="auto">
          <a:xfrm>
            <a:off x="4707197" y="1794465"/>
            <a:ext cx="4311942" cy="1847688"/>
            <a:chOff x="912" y="2016"/>
            <a:chExt cx="3984" cy="912"/>
          </a:xfrm>
        </p:grpSpPr>
        <p:sp>
          <p:nvSpPr>
            <p:cNvPr id="6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61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63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5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62" name="Text Box 16"/>
            <p:cNvSpPr txBox="1">
              <a:spLocks noChangeArrowheads="1"/>
            </p:cNvSpPr>
            <p:nvPr/>
          </p:nvSpPr>
          <p:spPr bwMode="gray">
            <a:xfrm>
              <a:off x="1846" y="2070"/>
              <a:ext cx="2928" cy="7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chemeClr val="accent2">
                      <a:lumMod val="75000"/>
                    </a:schemeClr>
                  </a:solidFill>
                  <a:ea typeface="新細明體" charset="-120"/>
                </a:rPr>
                <a:t>認讀語句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：學生跟讀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chemeClr val="accent2">
                      <a:lumMod val="75000"/>
                    </a:schemeClr>
                  </a:solidFill>
                  <a:ea typeface="新細明體" charset="-120"/>
                </a:rPr>
                <a:t>替換遊戲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：持卡對應</a:t>
              </a:r>
              <a:r>
                <a:rPr kumimoji="1" lang="zh-TW" altLang="en-US" sz="2400" b="1" kern="0" dirty="0" smtClean="0">
                  <a:solidFill>
                    <a:schemeClr val="accent2">
                      <a:lumMod val="75000"/>
                    </a:schemeClr>
                  </a:solidFill>
                  <a:ea typeface="新細明體" charset="-120"/>
                </a:rPr>
                <a:t>交互練習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：換詞卡，讀出完整句子。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sp>
        <p:nvSpPr>
          <p:cNvPr id="67" name="Text Box 23"/>
          <p:cNvSpPr txBox="1">
            <a:spLocks noChangeArrowheads="1"/>
          </p:cNvSpPr>
          <p:nvPr/>
        </p:nvSpPr>
        <p:spPr bwMode="gray">
          <a:xfrm>
            <a:off x="5712398" y="4800260"/>
            <a:ext cx="334081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1.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教師領讀，學生回應  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2.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能正確發音、了解詞句義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3.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熱烈參與對句遊戲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4.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替換語詞：正確對應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5.</a:t>
            </a:r>
            <a:r>
              <a:rPr kumimoji="1" lang="zh-TW" altLang="en-US" sz="2000" b="1" kern="0" dirty="0" smtClean="0">
                <a:solidFill>
                  <a:srgbClr val="FF0000"/>
                </a:solidFill>
                <a:ea typeface="新細明體" charset="-120"/>
              </a:rPr>
              <a:t>教師觀察紀錄表</a:t>
            </a:r>
            <a:endParaRPr kumimoji="1" lang="en-US" altLang="zh-TW" sz="2000" b="1" kern="0" dirty="0" smtClean="0">
              <a:solidFill>
                <a:srgbClr val="FF0000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CF7C2D7-B139-4F1A-95AB-B03737E1200B}" type="slidenum">
              <a:rPr lang="zh-TW" altLang="zh-TW" smtClean="0"/>
              <a:pPr/>
              <a:t>23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14947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教學與評量舉例</a:t>
            </a:r>
            <a:r>
              <a:rPr lang="en-US" altLang="zh-TW" dirty="0" smtClean="0"/>
              <a:t>(4/12)(</a:t>
            </a:r>
            <a:r>
              <a:rPr lang="zh-TW" altLang="en-US" dirty="0"/>
              <a:t>越語第一</a:t>
            </a:r>
            <a:r>
              <a:rPr lang="zh-TW" altLang="en-US" dirty="0" smtClean="0"/>
              <a:t>冊第四課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40" t="15879" r="57215" b="4847"/>
          <a:stretch/>
        </p:blipFill>
        <p:spPr bwMode="auto">
          <a:xfrm>
            <a:off x="-8574" y="1113393"/>
            <a:ext cx="2233113" cy="301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62" t="15879" r="56782" b="4847"/>
          <a:stretch/>
        </p:blipFill>
        <p:spPr bwMode="auto">
          <a:xfrm>
            <a:off x="2097339" y="1171429"/>
            <a:ext cx="2175111" cy="296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圓角矩形 50"/>
          <p:cNvSpPr/>
          <p:nvPr/>
        </p:nvSpPr>
        <p:spPr bwMode="auto">
          <a:xfrm>
            <a:off x="4469756" y="1213117"/>
            <a:ext cx="4494732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第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</a:rPr>
              <a:t>四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節 加一加，說一說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4386754" y="1826617"/>
            <a:ext cx="4777905" cy="1398491"/>
            <a:chOff x="374" y="1013"/>
            <a:chExt cx="4753" cy="906"/>
          </a:xfrm>
        </p:grpSpPr>
        <p:sp>
          <p:nvSpPr>
            <p:cNvPr id="53" name="AutoShape 4"/>
            <p:cNvSpPr>
              <a:spLocks noChangeArrowheads="1"/>
            </p:cNvSpPr>
            <p:nvPr/>
          </p:nvSpPr>
          <p:spPr bwMode="gray">
            <a:xfrm>
              <a:off x="374" y="1013"/>
              <a:ext cx="4486" cy="90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54" name="Group 5"/>
            <p:cNvGrpSpPr>
              <a:grpSpLocks/>
            </p:cNvGrpSpPr>
            <p:nvPr/>
          </p:nvGrpSpPr>
          <p:grpSpPr bwMode="auto">
            <a:xfrm>
              <a:off x="440" y="1126"/>
              <a:ext cx="990" cy="746"/>
              <a:chOff x="440" y="1126"/>
              <a:chExt cx="990" cy="746"/>
            </a:xfrm>
          </p:grpSpPr>
          <p:sp>
            <p:nvSpPr>
              <p:cNvPr id="56" name="AutoShape 6"/>
              <p:cNvSpPr>
                <a:spLocks noChangeArrowheads="1"/>
              </p:cNvSpPr>
              <p:nvPr/>
            </p:nvSpPr>
            <p:spPr bwMode="gray">
              <a:xfrm>
                <a:off x="440" y="1126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8" name="Text Box 8"/>
              <p:cNvSpPr txBox="1">
                <a:spLocks noChangeArrowheads="1"/>
              </p:cNvSpPr>
              <p:nvPr/>
            </p:nvSpPr>
            <p:spPr bwMode="gray">
              <a:xfrm>
                <a:off x="523" y="1202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55" name="Text Box 9"/>
            <p:cNvSpPr txBox="1">
              <a:spLocks noChangeArrowheads="1"/>
            </p:cNvSpPr>
            <p:nvPr/>
          </p:nvSpPr>
          <p:spPr bwMode="gray">
            <a:xfrm>
              <a:off x="1232" y="1097"/>
              <a:ext cx="3895" cy="7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短句延長</a:t>
              </a:r>
              <a:r>
                <a:rPr kumimoji="1" lang="zh-TW" altLang="en-US" sz="2400" b="1" kern="0" dirty="0">
                  <a:solidFill>
                    <a:srgbClr val="000000"/>
                  </a:solidFill>
                  <a:ea typeface="新細明體" charset="-120"/>
                </a:rPr>
                <a:t>：說出正確語句。</a:t>
              </a:r>
              <a:endParaRPr kumimoji="1" lang="en-US" altLang="zh-TW" sz="2400" b="1" kern="0" dirty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角色扮演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：依角色說出正確用語。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59" name="Group 10"/>
          <p:cNvGrpSpPr>
            <a:grpSpLocks/>
          </p:cNvGrpSpPr>
          <p:nvPr/>
        </p:nvGrpSpPr>
        <p:grpSpPr bwMode="auto">
          <a:xfrm>
            <a:off x="4330452" y="3310830"/>
            <a:ext cx="4670569" cy="1298905"/>
            <a:chOff x="912" y="2016"/>
            <a:chExt cx="3984" cy="912"/>
          </a:xfrm>
        </p:grpSpPr>
        <p:sp>
          <p:nvSpPr>
            <p:cNvPr id="6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61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63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65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62" name="Text Box 16"/>
            <p:cNvSpPr txBox="1">
              <a:spLocks noChangeArrowheads="1"/>
            </p:cNvSpPr>
            <p:nvPr/>
          </p:nvSpPr>
          <p:spPr bwMode="gray">
            <a:xfrm>
              <a:off x="1846" y="2070"/>
              <a:ext cx="2928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認讀詞彙：唸出句子。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輪盤遊戲：依角色對應詞彙，唸出句子。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grpSp>
        <p:nvGrpSpPr>
          <p:cNvPr id="66" name="Group 17"/>
          <p:cNvGrpSpPr>
            <a:grpSpLocks/>
          </p:cNvGrpSpPr>
          <p:nvPr/>
        </p:nvGrpSpPr>
        <p:grpSpPr bwMode="auto">
          <a:xfrm>
            <a:off x="54920" y="4602844"/>
            <a:ext cx="9053209" cy="1906837"/>
            <a:chOff x="912" y="3036"/>
            <a:chExt cx="3984" cy="912"/>
          </a:xfrm>
        </p:grpSpPr>
        <p:sp>
          <p:nvSpPr>
            <p:cNvPr id="67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68" name="Group 19"/>
            <p:cNvGrpSpPr>
              <a:grpSpLocks/>
            </p:cNvGrpSpPr>
            <p:nvPr/>
          </p:nvGrpSpPr>
          <p:grpSpPr bwMode="auto">
            <a:xfrm>
              <a:off x="956" y="3228"/>
              <a:ext cx="815" cy="638"/>
              <a:chOff x="956" y="3228"/>
              <a:chExt cx="815" cy="638"/>
            </a:xfrm>
          </p:grpSpPr>
          <p:sp>
            <p:nvSpPr>
              <p:cNvPr id="71" name="AutoShape 20"/>
              <p:cNvSpPr>
                <a:spLocks noChangeArrowheads="1"/>
              </p:cNvSpPr>
              <p:nvPr/>
            </p:nvSpPr>
            <p:spPr bwMode="gray">
              <a:xfrm>
                <a:off x="999" y="3228"/>
                <a:ext cx="697" cy="638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72" name="Freeform 21"/>
              <p:cNvSpPr>
                <a:spLocks/>
              </p:cNvSpPr>
              <p:nvPr/>
            </p:nvSpPr>
            <p:spPr bwMode="gray">
              <a:xfrm>
                <a:off x="1047" y="3257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73" name="Text Box 22"/>
              <p:cNvSpPr txBox="1">
                <a:spLocks noChangeArrowheads="1"/>
              </p:cNvSpPr>
              <p:nvPr/>
            </p:nvSpPr>
            <p:spPr bwMode="gray">
              <a:xfrm>
                <a:off x="956" y="3405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69" name="Text Box 23"/>
            <p:cNvSpPr txBox="1">
              <a:spLocks noChangeArrowheads="1"/>
            </p:cNvSpPr>
            <p:nvPr/>
          </p:nvSpPr>
          <p:spPr bwMode="gray">
            <a:xfrm>
              <a:off x="1860" y="3046"/>
              <a:ext cx="292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口語評量</a:t>
              </a: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讀卡記分表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觀察紀錄表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</p:grpSp>
      <p:sp>
        <p:nvSpPr>
          <p:cNvPr id="74" name="Text Box 23"/>
          <p:cNvSpPr txBox="1">
            <a:spLocks noChangeArrowheads="1"/>
          </p:cNvSpPr>
          <p:nvPr/>
        </p:nvSpPr>
        <p:spPr bwMode="gray">
          <a:xfrm>
            <a:off x="2131490" y="5085738"/>
            <a:ext cx="4672758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1.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教師領讀，學生回應  。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2.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 熱烈參與輪盤說一說遊戲。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>
                <a:solidFill>
                  <a:srgbClr val="000000"/>
                </a:solidFill>
                <a:ea typeface="新細明體" charset="-120"/>
              </a:rPr>
              <a:t>3</a:t>
            </a: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. 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替換語詞：正確唸出語詞及句子。</a:t>
            </a:r>
            <a:endParaRPr kumimoji="1" lang="en-US" altLang="zh-TW" sz="2000" b="1" kern="0" dirty="0" smtClean="0">
              <a:solidFill>
                <a:srgbClr val="000000"/>
              </a:solidFill>
              <a:ea typeface="新細明體" charset="-12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rPr>
              <a:t>4.</a:t>
            </a:r>
            <a:r>
              <a:rPr kumimoji="1" lang="zh-TW" altLang="en-US" sz="2000" b="1" kern="0" dirty="0" smtClean="0">
                <a:solidFill>
                  <a:srgbClr val="000000"/>
                </a:solidFill>
                <a:ea typeface="新細明體" charset="-120"/>
              </a:rPr>
              <a:t> </a:t>
            </a:r>
            <a:r>
              <a:rPr kumimoji="1" lang="zh-TW" altLang="en-US" sz="2000" b="1" kern="0" dirty="0" smtClean="0">
                <a:solidFill>
                  <a:srgbClr val="FF0000"/>
                </a:solidFill>
                <a:ea typeface="新細明體" charset="-120"/>
              </a:rPr>
              <a:t>教師觀察紀錄表</a:t>
            </a:r>
            <a:endParaRPr kumimoji="1" lang="en-US" altLang="zh-TW" sz="2000" b="1" kern="0" dirty="0" smtClean="0">
              <a:solidFill>
                <a:srgbClr val="FF0000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AAD4F8F-DAE3-4168-861E-1B1B37E4605A}" type="slidenum">
              <a:rPr lang="zh-TW" altLang="zh-TW" smtClean="0"/>
              <a:pPr/>
              <a:t>24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11135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教學與評量舉例</a:t>
            </a:r>
            <a:r>
              <a:rPr lang="en-US" altLang="zh-TW" dirty="0" smtClean="0"/>
              <a:t>(5/12)(</a:t>
            </a:r>
            <a:r>
              <a:rPr lang="zh-TW" altLang="en-US" dirty="0"/>
              <a:t>越語第一</a:t>
            </a:r>
            <a:r>
              <a:rPr lang="zh-TW" altLang="en-US" dirty="0" smtClean="0"/>
              <a:t>冊第四課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96" t="15879" r="56061" b="4847"/>
          <a:stretch/>
        </p:blipFill>
        <p:spPr bwMode="auto">
          <a:xfrm>
            <a:off x="0" y="1151101"/>
            <a:ext cx="2219368" cy="28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4423623" y="1719109"/>
            <a:ext cx="4415694" cy="1506732"/>
            <a:chOff x="911" y="958"/>
            <a:chExt cx="3984" cy="912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gray">
            <a:xfrm>
              <a:off x="911" y="95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1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3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5" name="Text Box 8"/>
              <p:cNvSpPr txBox="1">
                <a:spLocks noChangeArrowheads="1"/>
              </p:cNvSpPr>
              <p:nvPr/>
            </p:nvSpPr>
            <p:spPr bwMode="gray">
              <a:xfrm>
                <a:off x="1100" y="1206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2" name="Text Box 9"/>
            <p:cNvSpPr txBox="1">
              <a:spLocks noChangeArrowheads="1"/>
            </p:cNvSpPr>
            <p:nvPr/>
          </p:nvSpPr>
          <p:spPr bwMode="gray">
            <a:xfrm>
              <a:off x="1889" y="1158"/>
              <a:ext cx="2928" cy="6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看圖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說出正確字彙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ea typeface="新細明體" charset="-120"/>
                </a:rPr>
                <a:t>詞彙遊戲</a:t>
              </a: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：老師唸詞彙，學生搶答。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36" name="Group 10"/>
          <p:cNvGrpSpPr>
            <a:grpSpLocks/>
          </p:cNvGrpSpPr>
          <p:nvPr/>
        </p:nvGrpSpPr>
        <p:grpSpPr bwMode="auto">
          <a:xfrm>
            <a:off x="4423623" y="3357891"/>
            <a:ext cx="4415694" cy="1419050"/>
            <a:chOff x="912" y="2016"/>
            <a:chExt cx="3984" cy="912"/>
          </a:xfrm>
        </p:grpSpPr>
        <p:sp>
          <p:nvSpPr>
            <p:cNvPr id="37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8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40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1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2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9" name="Text Box 16"/>
            <p:cNvSpPr txBox="1">
              <a:spLocks noChangeArrowheads="1"/>
            </p:cNvSpPr>
            <p:nvPr/>
          </p:nvSpPr>
          <p:spPr bwMode="gray">
            <a:xfrm>
              <a:off x="1877" y="2121"/>
              <a:ext cx="2928" cy="6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家人詞彙：配合課文指念字彙，勾選自己的家庭成員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159321" y="4812727"/>
            <a:ext cx="9453239" cy="1893456"/>
            <a:chOff x="912" y="3036"/>
            <a:chExt cx="4283" cy="936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45" name="Group 19"/>
            <p:cNvGrpSpPr>
              <a:grpSpLocks/>
            </p:cNvGrpSpPr>
            <p:nvPr/>
          </p:nvGrpSpPr>
          <p:grpSpPr bwMode="auto">
            <a:xfrm>
              <a:off x="967" y="3120"/>
              <a:ext cx="815" cy="746"/>
              <a:chOff x="967" y="3120"/>
              <a:chExt cx="815" cy="746"/>
            </a:xfrm>
          </p:grpSpPr>
          <p:sp>
            <p:nvSpPr>
              <p:cNvPr id="48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9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0" name="Text Box 22"/>
              <p:cNvSpPr txBox="1">
                <a:spLocks noChangeArrowheads="1"/>
              </p:cNvSpPr>
              <p:nvPr/>
            </p:nvSpPr>
            <p:spPr bwMode="gray">
              <a:xfrm>
                <a:off x="967" y="3324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gray">
            <a:xfrm>
              <a:off x="1872" y="3113"/>
              <a:ext cx="3323" cy="2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口語評量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紙</a:t>
              </a: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筆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評量 </a:t>
              </a:r>
              <a:r>
                <a:rPr kumimoji="1" lang="en-US" altLang="zh-TW" sz="2800" b="1" kern="0" dirty="0" smtClean="0">
                  <a:solidFill>
                    <a:srgbClr val="FF0000"/>
                  </a:solidFill>
                  <a:ea typeface="新細明體" charset="-120"/>
                </a:rPr>
                <a:t>+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 真實評量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gray">
            <a:xfrm>
              <a:off x="1872" y="3318"/>
              <a:ext cx="2928" cy="6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1.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正</a:t>
              </a:r>
              <a:r>
                <a:rPr kumimoji="1" lang="zh-TW" altLang="en-US" sz="2000" b="1" kern="0" dirty="0">
                  <a:solidFill>
                    <a:srgbClr val="000000"/>
                  </a:solidFill>
                  <a:ea typeface="新細明體" charset="-120"/>
                </a:rPr>
                <a:t>確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說出家人成員名稱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2.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熱烈參與遊戲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3.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回家與家人練習及糾正</a:t>
              </a: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(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家長口語問答及批改</a:t>
              </a: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)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kern="0" dirty="0" smtClean="0">
                  <a:solidFill>
                    <a:srgbClr val="000000"/>
                  </a:solidFill>
                  <a:ea typeface="新細明體" charset="-120"/>
                </a:rPr>
                <a:t>4.</a:t>
              </a:r>
              <a:r>
                <a:rPr kumimoji="1" lang="zh-TW" altLang="en-US" sz="2000" b="1" kern="0" dirty="0" smtClean="0">
                  <a:solidFill>
                    <a:srgbClr val="000000"/>
                  </a:solidFill>
                  <a:ea typeface="新細明體" charset="-120"/>
                </a:rPr>
                <a:t>正確勾選課本作業</a:t>
              </a:r>
              <a:endParaRPr kumimoji="1" lang="en-US" altLang="zh-TW" sz="20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8" t="13966" r="56926" b="4847"/>
          <a:stretch/>
        </p:blipFill>
        <p:spPr bwMode="auto">
          <a:xfrm>
            <a:off x="2161714" y="1151097"/>
            <a:ext cx="2130663" cy="288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圓角矩形 50"/>
          <p:cNvSpPr/>
          <p:nvPr/>
        </p:nvSpPr>
        <p:spPr bwMode="auto">
          <a:xfrm>
            <a:off x="4469756" y="1213117"/>
            <a:ext cx="4494732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詞彙複習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059D38A-CCE4-4896-92E8-BE7618B3D4E9}" type="slidenum">
              <a:rPr lang="zh-TW" altLang="zh-TW" smtClean="0"/>
              <a:pPr/>
              <a:t>25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211809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教學與評量舉例</a:t>
            </a:r>
            <a:r>
              <a:rPr lang="en-US" altLang="zh-TW" dirty="0" smtClean="0"/>
              <a:t>(6/12)(</a:t>
            </a:r>
            <a:r>
              <a:rPr lang="zh-TW" altLang="en-US" dirty="0"/>
              <a:t>越語第一</a:t>
            </a:r>
            <a:r>
              <a:rPr lang="zh-TW" altLang="en-US" dirty="0" smtClean="0"/>
              <a:t>冊第四課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3" t="14962" r="56493" b="4847"/>
          <a:stretch/>
        </p:blipFill>
        <p:spPr bwMode="auto">
          <a:xfrm>
            <a:off x="9010" y="1130978"/>
            <a:ext cx="2092974" cy="27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4045197" y="1548511"/>
            <a:ext cx="4885657" cy="1596597"/>
            <a:chOff x="911" y="958"/>
            <a:chExt cx="3984" cy="912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gray">
            <a:xfrm>
              <a:off x="911" y="95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31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33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BBE0E3"/>
                  </a:gs>
                  <a:gs pos="100000">
                    <a:srgbClr val="BBE0E3">
                      <a:gamma/>
                      <a:shade val="6980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BE0E3">
                      <a:gamma/>
                      <a:tint val="54510"/>
                      <a:invGamma/>
                    </a:srgbClr>
                  </a:gs>
                  <a:gs pos="50000">
                    <a:srgbClr val="BBE0E3">
                      <a:alpha val="0"/>
                    </a:srgbClr>
                  </a:gs>
                  <a:gs pos="100000">
                    <a:srgbClr val="BBE0E3">
                      <a:gamma/>
                      <a:tint val="54510"/>
                      <a:invGamma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35" name="Text Box 8"/>
              <p:cNvSpPr txBox="1">
                <a:spLocks noChangeArrowheads="1"/>
              </p:cNvSpPr>
              <p:nvPr/>
            </p:nvSpPr>
            <p:spPr bwMode="gray">
              <a:xfrm>
                <a:off x="1100" y="1206"/>
                <a:ext cx="491" cy="51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聽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kern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新細明體" charset="-120"/>
                  </a:rPr>
                  <a:t>說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32" name="Text Box 9"/>
            <p:cNvSpPr txBox="1">
              <a:spLocks noChangeArrowheads="1"/>
            </p:cNvSpPr>
            <p:nvPr/>
          </p:nvSpPr>
          <p:spPr bwMode="gray">
            <a:xfrm>
              <a:off x="1855" y="1072"/>
              <a:ext cx="2928" cy="6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教師說明兒歌：理解詞意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400" b="1" kern="0" dirty="0">
                  <a:solidFill>
                    <a:srgbClr val="000000"/>
                  </a:solidFill>
                  <a:ea typeface="新細明體" charset="-120"/>
                </a:rPr>
                <a:t>老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師教唱，學生跟唱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TW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charset="-120"/>
                </a:rPr>
                <a:t>播放音樂，學生跟唱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輪唱</a:t>
              </a:r>
              <a:endParaRPr kumimoji="1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charset="-120"/>
              </a:endParaRPr>
            </a:p>
          </p:txBody>
        </p:sp>
      </p:grpSp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179512" y="4293434"/>
            <a:ext cx="8526082" cy="2247837"/>
            <a:chOff x="912" y="3036"/>
            <a:chExt cx="3984" cy="936"/>
          </a:xfrm>
        </p:grpSpPr>
        <p:sp>
          <p:nvSpPr>
            <p:cNvPr id="44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45" name="Group 19"/>
            <p:cNvGrpSpPr>
              <a:grpSpLocks/>
            </p:cNvGrpSpPr>
            <p:nvPr/>
          </p:nvGrpSpPr>
          <p:grpSpPr bwMode="auto">
            <a:xfrm>
              <a:off x="967" y="3120"/>
              <a:ext cx="815" cy="746"/>
              <a:chOff x="967" y="3120"/>
              <a:chExt cx="815" cy="746"/>
            </a:xfrm>
          </p:grpSpPr>
          <p:sp>
            <p:nvSpPr>
              <p:cNvPr id="48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CC00">
                      <a:gamma/>
                      <a:tint val="63529"/>
                      <a:invGamma/>
                    </a:srgbClr>
                  </a:gs>
                  <a:gs pos="100000">
                    <a:srgbClr val="99CC00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49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00">
                      <a:gamma/>
                      <a:tint val="48627"/>
                      <a:invGamma/>
                    </a:srgbClr>
                  </a:gs>
                  <a:gs pos="100000">
                    <a:srgbClr val="99CC00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0" name="Text Box 22"/>
              <p:cNvSpPr txBox="1">
                <a:spLocks noChangeArrowheads="1"/>
              </p:cNvSpPr>
              <p:nvPr/>
            </p:nvSpPr>
            <p:spPr bwMode="gray">
              <a:xfrm>
                <a:off x="967" y="3324"/>
                <a:ext cx="815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評量</a:t>
                </a:r>
                <a:endParaRPr kumimoji="1" lang="en-US" altLang="zh-TW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46" name="Text Box 23"/>
            <p:cNvSpPr txBox="1">
              <a:spLocks noChangeArrowheads="1"/>
            </p:cNvSpPr>
            <p:nvPr/>
          </p:nvSpPr>
          <p:spPr bwMode="gray">
            <a:xfrm>
              <a:off x="1878" y="3074"/>
              <a:ext cx="2928" cy="2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1" kern="0" dirty="0">
                  <a:solidFill>
                    <a:srgbClr val="FF0000"/>
                  </a:solidFill>
                  <a:ea typeface="新細明體" charset="-120"/>
                </a:rPr>
                <a:t>真實</a:t>
              </a:r>
              <a:r>
                <a:rPr kumimoji="1" lang="zh-TW" altLang="en-US" sz="2800" b="1" kern="0" dirty="0" smtClean="0">
                  <a:solidFill>
                    <a:srgbClr val="FF0000"/>
                  </a:solidFill>
                  <a:ea typeface="新細明體" charset="-120"/>
                </a:rPr>
                <a:t>評量</a:t>
              </a:r>
              <a:endParaRPr kumimoji="1" lang="en-US" altLang="zh-TW" sz="2800" b="1" kern="0" dirty="0">
                <a:solidFill>
                  <a:srgbClr val="FF0000"/>
                </a:solidFill>
                <a:ea typeface="新細明體" charset="-120"/>
              </a:endParaRP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gray">
            <a:xfrm>
              <a:off x="1872" y="3318"/>
              <a:ext cx="2928" cy="6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kern="0" dirty="0" smtClean="0">
                  <a:solidFill>
                    <a:srgbClr val="000000"/>
                  </a:solidFill>
                  <a:ea typeface="新細明體" charset="-120"/>
                </a:rPr>
                <a:t>1.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了解並說出歌詞意思。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kern="0" dirty="0" smtClean="0">
                  <a:solidFill>
                    <a:srgbClr val="000000"/>
                  </a:solidFill>
                  <a:ea typeface="新細明體" charset="-120"/>
                </a:rPr>
                <a:t>2.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正確唱出歌詞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kern="0" dirty="0">
                  <a:solidFill>
                    <a:srgbClr val="000000"/>
                  </a:solidFill>
                  <a:ea typeface="新細明體" charset="-120"/>
                </a:rPr>
                <a:t>3.</a:t>
              </a:r>
              <a:r>
                <a:rPr kumimoji="1" lang="zh-TW" altLang="en-US" sz="2400" b="1" kern="0" dirty="0">
                  <a:solidFill>
                    <a:srgbClr val="000000"/>
                  </a:solidFill>
                  <a:ea typeface="新細明體" charset="-120"/>
                </a:rPr>
                <a:t>回家與家人分享歌曲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400" b="1" kern="0" dirty="0">
                  <a:solidFill>
                    <a:srgbClr val="000000"/>
                  </a:solidFill>
                  <a:ea typeface="新細明體" charset="-120"/>
                </a:rPr>
                <a:t>4.</a:t>
              </a:r>
              <a:r>
                <a:rPr kumimoji="1" lang="zh-TW" altLang="en-US" sz="2400" b="1" kern="0" dirty="0">
                  <a:solidFill>
                    <a:srgbClr val="000000"/>
                  </a:solidFill>
                  <a:ea typeface="新細明體" charset="-120"/>
                </a:rPr>
                <a:t>教師依學生唸唱</a:t>
              </a: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評分</a:t>
              </a:r>
              <a:endParaRPr kumimoji="1" lang="zh-TW" altLang="en-US" sz="2400" b="1" kern="0" dirty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8" t="14962" r="57071" b="4847"/>
          <a:stretch/>
        </p:blipFill>
        <p:spPr bwMode="auto">
          <a:xfrm>
            <a:off x="1964791" y="1088850"/>
            <a:ext cx="2080406" cy="279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圓角矩形 50"/>
          <p:cNvSpPr/>
          <p:nvPr/>
        </p:nvSpPr>
        <p:spPr bwMode="auto">
          <a:xfrm>
            <a:off x="4442553" y="1004235"/>
            <a:ext cx="4494732" cy="52400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</a:rPr>
              <a:t>兒歌教學</a:t>
            </a:r>
            <a:endParaRPr kumimoji="0" lang="zh-TW" altLang="en-US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grpSp>
        <p:nvGrpSpPr>
          <p:cNvPr id="52" name="Group 10"/>
          <p:cNvGrpSpPr>
            <a:grpSpLocks/>
          </p:cNvGrpSpPr>
          <p:nvPr/>
        </p:nvGrpSpPr>
        <p:grpSpPr bwMode="auto">
          <a:xfrm>
            <a:off x="4045197" y="3274005"/>
            <a:ext cx="4915091" cy="999511"/>
            <a:chOff x="912" y="2016"/>
            <a:chExt cx="3984" cy="912"/>
          </a:xfrm>
        </p:grpSpPr>
        <p:sp>
          <p:nvSpPr>
            <p:cNvPr id="53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新細明體" pitchFamily="18" charset="-120"/>
              </a:endParaRPr>
            </a:p>
          </p:txBody>
        </p:sp>
        <p:grpSp>
          <p:nvGrpSpPr>
            <p:cNvPr id="54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56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009999">
                      <a:gamma/>
                      <a:tint val="72549"/>
                      <a:invGamma/>
                    </a:srgbClr>
                  </a:gs>
                  <a:gs pos="100000">
                    <a:srgbClr val="009999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999">
                      <a:gamma/>
                      <a:tint val="42353"/>
                      <a:invGamma/>
                    </a:srgbClr>
                  </a:gs>
                  <a:gs pos="100000">
                    <a:srgbClr val="009999">
                      <a:alpha val="0"/>
                    </a:srgb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新細明體" pitchFamily="18" charset="-120"/>
                </a:endParaRPr>
              </a:p>
            </p:txBody>
          </p:sp>
          <p:sp>
            <p:nvSpPr>
              <p:cNvPr id="58" name="Text Box 15"/>
              <p:cNvSpPr txBox="1">
                <a:spLocks noChangeArrowheads="1"/>
              </p:cNvSpPr>
              <p:nvPr/>
            </p:nvSpPr>
            <p:spPr bwMode="gray">
              <a:xfrm>
                <a:off x="1129" y="2304"/>
                <a:ext cx="491" cy="2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ea typeface="新細明體" charset="-120"/>
                  </a:rPr>
                  <a:t>讀</a:t>
                </a:r>
                <a:endParaRPr kumimoji="1" lang="en-US" altLang="zh-TW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ea typeface="新細明體" charset="-120"/>
                </a:endParaRPr>
              </a:p>
            </p:txBody>
          </p:sp>
        </p:grpSp>
        <p:sp>
          <p:nvSpPr>
            <p:cNvPr id="55" name="Text Box 16"/>
            <p:cNvSpPr txBox="1">
              <a:spLocks noChangeArrowheads="1"/>
            </p:cNvSpPr>
            <p:nvPr/>
          </p:nvSpPr>
          <p:spPr bwMode="gray">
            <a:xfrm>
              <a:off x="1872" y="2070"/>
              <a:ext cx="2928" cy="6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配合課文指念歌詞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umimoji="1" lang="zh-TW" altLang="en-US" sz="2400" b="1" kern="0" dirty="0" smtClean="0">
                  <a:solidFill>
                    <a:srgbClr val="000000"/>
                  </a:solidFill>
                  <a:ea typeface="新細明體" charset="-120"/>
                </a:rPr>
                <a:t>了解歌詞意思</a:t>
              </a:r>
              <a:endParaRPr kumimoji="1" lang="en-US" altLang="zh-TW" sz="2400" b="1" kern="0" dirty="0" smtClean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F05B465-DD6A-49E6-82AA-70CB7646DBB7}" type="slidenum">
              <a:rPr lang="zh-TW" altLang="zh-TW" smtClean="0"/>
              <a:pPr/>
              <a:t>26</a:t>
            </a:fld>
            <a:endParaRPr lang="zh-TW" altLang="zh-TW" dirty="0"/>
          </a:p>
        </p:txBody>
      </p:sp>
    </p:spTree>
    <p:extLst>
      <p:ext uri="{BB962C8B-B14F-4D97-AF65-F5344CB8AC3E}">
        <p14:creationId xmlns="" xmlns:p14="http://schemas.microsoft.com/office/powerpoint/2010/main" val="12307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小結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ltGray">
          <a:xfrm>
            <a:off x="381000" y="836712"/>
            <a:ext cx="6639272" cy="6021288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blackWhite">
          <a:xfrm>
            <a:off x="239645" y="1556792"/>
            <a:ext cx="504056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（</a:t>
            </a:r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一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）口語評量</a:t>
            </a:r>
            <a:endParaRPr lang="en-US" altLang="zh-TW" b="1" dirty="0" smtClean="0">
              <a:solidFill>
                <a:schemeClr val="bg1"/>
              </a:solidFill>
              <a:ea typeface="新細明體" charset="-120"/>
            </a:endParaRPr>
          </a:p>
          <a:p>
            <a:pPr eaLnBrk="0" hangingPunct="0"/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教師隨時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提問題</a:t>
            </a:r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了解學生學習結果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，多聽、多說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、多讀，包括課文</a:t>
            </a:r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內容、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大意，及開創</a:t>
            </a:r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性的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問題</a:t>
            </a:r>
            <a:endParaRPr lang="en-US" altLang="zh-TW" b="1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blackWhite">
          <a:xfrm>
            <a:off x="239645" y="2699792"/>
            <a:ext cx="5040560" cy="990600"/>
          </a:xfrm>
          <a:prstGeom prst="roundRect">
            <a:avLst>
              <a:gd name="adj" fmla="val 9106"/>
            </a:avLst>
          </a:prstGeom>
          <a:solidFill>
            <a:srgbClr val="C00000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（二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）真實評量</a:t>
            </a:r>
            <a:endParaRPr lang="en-US" altLang="zh-TW" b="1" dirty="0" smtClean="0">
              <a:solidFill>
                <a:schemeClr val="bg1"/>
              </a:solidFill>
              <a:ea typeface="新細明體" charset="-120"/>
            </a:endParaRPr>
          </a:p>
          <a:p>
            <a:pPr algn="ctr" eaLnBrk="0" hangingPunct="0"/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學生將所學實際運用於家庭或生活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中，透過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家人、同學或老師的觀察、互評，給予評定。</a:t>
            </a:r>
            <a:endParaRPr lang="en-US" altLang="zh-TW" b="1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blackWhite">
          <a:xfrm>
            <a:off x="239645" y="3842792"/>
            <a:ext cx="5040560" cy="990600"/>
          </a:xfrm>
          <a:prstGeom prst="roundRect">
            <a:avLst>
              <a:gd name="adj" fmla="val 9106"/>
            </a:avLst>
          </a:prstGeom>
          <a:solidFill>
            <a:schemeClr val="accent5">
              <a:lumMod val="50000"/>
            </a:schemeClr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（三）習作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(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紙筆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)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評量</a:t>
            </a:r>
            <a:endParaRPr lang="en-US" altLang="zh-TW" b="1" dirty="0" smtClean="0">
              <a:solidFill>
                <a:schemeClr val="bg1"/>
              </a:solidFill>
              <a:ea typeface="新細明體" charset="-120"/>
            </a:endParaRPr>
          </a:p>
          <a:p>
            <a:pPr algn="ctr" eaLnBrk="0" hangingPunct="0"/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運用課本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(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習作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)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之作業內容進行評定，包括字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</a:b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母、字彙、短語、選詞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…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等，評定學習成果。</a:t>
            </a:r>
            <a:endParaRPr lang="en-US" altLang="zh-TW" b="1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74759" name="AutoShape 7"/>
          <p:cNvSpPr>
            <a:spLocks noChangeArrowheads="1"/>
          </p:cNvSpPr>
          <p:nvPr/>
        </p:nvSpPr>
        <p:spPr bwMode="auto">
          <a:xfrm>
            <a:off x="6485785" y="2441513"/>
            <a:ext cx="2514600" cy="2802558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教學教材</a:t>
            </a:r>
            <a:endParaRPr lang="en-US" altLang="zh-TW" sz="36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真實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(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實作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)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評量</a:t>
            </a:r>
            <a:endParaRPr lang="en-US" altLang="zh-TW" sz="3600" b="1" dirty="0" smtClean="0"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激勵學習動機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blackWhite">
          <a:xfrm>
            <a:off x="179512" y="5013176"/>
            <a:ext cx="5040560" cy="990600"/>
          </a:xfrm>
          <a:prstGeom prst="roundRect">
            <a:avLst>
              <a:gd name="adj" fmla="val 9106"/>
            </a:avLst>
          </a:prstGeom>
          <a:solidFill>
            <a:srgbClr val="002060"/>
          </a:soli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（四）多元評量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(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角色扮演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…..)</a:t>
            </a:r>
          </a:p>
          <a:p>
            <a:pPr algn="ctr" eaLnBrk="0" hangingPunct="0"/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配合課本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(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習作</a:t>
            </a:r>
            <a:r>
              <a:rPr lang="en-US" altLang="zh-TW" b="1" dirty="0" smtClean="0">
                <a:solidFill>
                  <a:schemeClr val="bg1"/>
                </a:solidFill>
                <a:ea typeface="新細明體" charset="-120"/>
              </a:rPr>
              <a:t>)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之內容進行</a:t>
            </a:r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評量方式的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變化</a:t>
            </a:r>
            <a:endParaRPr lang="en-US" altLang="zh-TW" b="1" dirty="0" smtClean="0">
              <a:solidFill>
                <a:schemeClr val="bg1"/>
              </a:solidFill>
              <a:ea typeface="新細明體" charset="-120"/>
            </a:endParaRPr>
          </a:p>
          <a:p>
            <a:pPr algn="ctr" eaLnBrk="0" hangingPunct="0"/>
            <a:r>
              <a:rPr lang="zh-TW" altLang="en-US" b="1" dirty="0">
                <a:solidFill>
                  <a:schemeClr val="bg1"/>
                </a:solidFill>
                <a:ea typeface="新細明體" charset="-120"/>
              </a:rPr>
              <a:t>激發學生</a:t>
            </a:r>
            <a:r>
              <a:rPr lang="zh-TW" altLang="en-US" b="1" dirty="0" smtClean="0">
                <a:solidFill>
                  <a:schemeClr val="bg1"/>
                </a:solidFill>
                <a:ea typeface="新細明體" charset="-120"/>
              </a:rPr>
              <a:t>喜歡外語學習，最為重要。</a:t>
            </a:r>
            <a:endParaRPr lang="en-US" altLang="zh-TW" b="1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3BF2964-D690-4B6A-A5B9-80E5C23FE806}" type="slidenum">
              <a:rPr lang="zh-TW" altLang="zh-TW" smtClean="0"/>
              <a:pPr/>
              <a:t>27</a:t>
            </a:fld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WordArt 5"/>
          <p:cNvSpPr>
            <a:spLocks noChangeArrowheads="1" noChangeShapeType="1" noTextEdit="1"/>
          </p:cNvSpPr>
          <p:nvPr/>
        </p:nvSpPr>
        <p:spPr bwMode="gray">
          <a:xfrm>
            <a:off x="2124075" y="1557338"/>
            <a:ext cx="5045075" cy="6334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3600" b="1" kern="1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chemeClr val="bg2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  <a:endParaRPr lang="zh-TW" altLang="en-US" sz="3600" b="1" kern="1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chemeClr val="bg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EFD1">
                <a:alpha val="30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539750" y="44450"/>
            <a:ext cx="8229600" cy="7207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社會變遷帶來的教育挑戰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rot="-945760">
            <a:off x="220663" y="1196975"/>
            <a:ext cx="2982912" cy="100806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55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％國中生沒有強烈的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學習動機</a:t>
            </a:r>
          </a:p>
        </p:txBody>
      </p:sp>
      <p:sp>
        <p:nvSpPr>
          <p:cNvPr id="6" name="矩形 5"/>
          <p:cNvSpPr/>
          <p:nvPr/>
        </p:nvSpPr>
        <p:spPr>
          <a:xfrm rot="807284">
            <a:off x="3059113" y="5445125"/>
            <a:ext cx="3067050" cy="100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未來的工作，有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還未被發明</a:t>
            </a:r>
          </a:p>
        </p:txBody>
      </p:sp>
      <p:sp>
        <p:nvSpPr>
          <p:cNvPr id="7" name="矩形 6"/>
          <p:cNvSpPr/>
          <p:nvPr/>
        </p:nvSpPr>
        <p:spPr>
          <a:xfrm rot="20961073">
            <a:off x="279940" y="3621133"/>
            <a:ext cx="2986088" cy="136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PISA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TIMSS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的數學及科學排名不錯，但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學習興趣和自信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卻低落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rot="21014687">
            <a:off x="209356" y="5345050"/>
            <a:ext cx="3052763" cy="11207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免試入學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或大學申請入學逐漸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成為重要趨勢</a:t>
            </a:r>
          </a:p>
        </p:txBody>
      </p:sp>
      <p:sp>
        <p:nvSpPr>
          <p:cNvPr id="12" name="矩形 11"/>
          <p:cNvSpPr/>
          <p:nvPr/>
        </p:nvSpPr>
        <p:spPr>
          <a:xfrm>
            <a:off x="6012160" y="3717032"/>
            <a:ext cx="2016125" cy="6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Web2.0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時代</a:t>
            </a:r>
          </a:p>
        </p:txBody>
      </p:sp>
      <p:sp>
        <p:nvSpPr>
          <p:cNvPr id="20489" name="AutoShape 2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490" name="AutoShape 4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 rot="1087346">
            <a:off x="2624138" y="1773238"/>
            <a:ext cx="2452687" cy="1008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教育的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全球化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本土化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個別化</a:t>
            </a:r>
          </a:p>
        </p:txBody>
      </p:sp>
      <p:sp>
        <p:nvSpPr>
          <p:cNvPr id="18" name="矩形 17"/>
          <p:cNvSpPr/>
          <p:nvPr/>
        </p:nvSpPr>
        <p:spPr>
          <a:xfrm rot="368643">
            <a:off x="442388" y="2391933"/>
            <a:ext cx="2203450" cy="99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學習逃走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16" name="矩形 15"/>
          <p:cNvSpPr/>
          <p:nvPr/>
        </p:nvSpPr>
        <p:spPr>
          <a:xfrm rot="666893">
            <a:off x="3380385" y="3519328"/>
            <a:ext cx="2487613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失去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山林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9" name="矩形 8"/>
          <p:cNvSpPr/>
          <p:nvPr/>
        </p:nvSpPr>
        <p:spPr>
          <a:xfrm rot="21265676">
            <a:off x="6115075" y="4939233"/>
            <a:ext cx="2981325" cy="1125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世界是平的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</a:t>
            </a:r>
            <a:r>
              <a:rPr kumimoji="1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今天你懂的，可能明天就沒用。重要的是學習力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 rot="21254895">
            <a:off x="4552713" y="2510216"/>
            <a:ext cx="3581381" cy="1246518"/>
          </a:xfrm>
          <a:prstGeom prst="rect">
            <a:avLst/>
          </a:prstGeom>
          <a:solidFill>
            <a:srgbClr val="FFFF00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新住民</a:t>
            </a:r>
            <a:r>
              <a:rPr kumimoji="1" lang="zh-TW" altLang="zh-TW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學生目前已佔國中小就學人數約</a:t>
            </a:r>
            <a:r>
              <a:rPr kumimoji="1" lang="en-US" altLang="zh-TW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9.7%</a:t>
            </a:r>
            <a:endParaRPr kumimoji="1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 rot="298058">
            <a:off x="3306984" y="4221503"/>
            <a:ext cx="3078656" cy="85249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學習共同體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的革命</a:t>
            </a:r>
            <a:endParaRPr kumimoji="1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矩形 15"/>
          <p:cNvSpPr/>
          <p:nvPr/>
        </p:nvSpPr>
        <p:spPr>
          <a:xfrm rot="21287229">
            <a:off x="4067175" y="836613"/>
            <a:ext cx="3025775" cy="908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真正的教育是所有人</a:t>
            </a:r>
            <a:r>
              <a:rPr kumimoji="1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一起學習</a:t>
            </a:r>
          </a:p>
        </p:txBody>
      </p:sp>
      <p:sp>
        <p:nvSpPr>
          <p:cNvPr id="8" name="矩形 10"/>
          <p:cNvSpPr/>
          <p:nvPr/>
        </p:nvSpPr>
        <p:spPr>
          <a:xfrm rot="431884">
            <a:off x="5756275" y="1465263"/>
            <a:ext cx="3136900" cy="90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2008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年，台灣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生育率</a:t>
            </a: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1.05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，全球倒數第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 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04248" y="64533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資料取自國教署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rPr>
              <a:t>(2016)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頁尾版面配置區 12"/>
          <p:cNvSpPr>
            <a:spLocks noGrp="1"/>
          </p:cNvSpPr>
          <p:nvPr>
            <p:ph type="ftr" sz="quarter" idx="11"/>
          </p:nvPr>
        </p:nvSpPr>
        <p:spPr>
          <a:xfrm>
            <a:off x="3116560" y="6479152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9F9DD-1329-4AAA-A504-F4EEE7A8A74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5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圖說文字 6"/>
          <p:cNvSpPr/>
          <p:nvPr/>
        </p:nvSpPr>
        <p:spPr>
          <a:xfrm>
            <a:off x="5942295" y="3327382"/>
            <a:ext cx="2798258" cy="580388"/>
          </a:xfrm>
          <a:prstGeom prst="wedgeRoundRectCallout">
            <a:avLst>
              <a:gd name="adj1" fmla="val -68364"/>
              <a:gd name="adj2" fmla="val 360890"/>
              <a:gd name="adj3" fmla="val 16667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-649088" y="188640"/>
          <a:ext cx="979308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資料庫圖表 11"/>
          <p:cNvGraphicFramePr/>
          <p:nvPr>
            <p:extLst/>
          </p:nvPr>
        </p:nvGraphicFramePr>
        <p:xfrm>
          <a:off x="-324544" y="1088740"/>
          <a:ext cx="46085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5960731" y="1052736"/>
            <a:ext cx="2798258" cy="4434216"/>
          </a:xfrm>
          <a:prstGeom prst="roundRect">
            <a:avLst>
              <a:gd name="adj" fmla="val 6125"/>
            </a:avLst>
          </a:prstGeom>
          <a:noFill/>
          <a:ln w="57150" algn="ctr">
            <a:solidFill>
              <a:srgbClr val="006699"/>
            </a:solidFill>
            <a:prstDash val="sysDot"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gray">
          <a:xfrm>
            <a:off x="5034276" y="1296471"/>
            <a:ext cx="720080" cy="350108"/>
          </a:xfrm>
          <a:prstGeom prst="rightArrow">
            <a:avLst>
              <a:gd name="adj1" fmla="val 57620"/>
              <a:gd name="adj2" fmla="val 109582"/>
            </a:avLst>
          </a:prstGeom>
          <a:gradFill rotWithShape="1">
            <a:gsLst>
              <a:gs pos="0">
                <a:srgbClr val="6399AB">
                  <a:gamma/>
                  <a:tint val="44314"/>
                  <a:invGamma/>
                </a:srgbClr>
              </a:gs>
              <a:gs pos="100000">
                <a:srgbClr val="6399AB"/>
              </a:gs>
            </a:gsLst>
            <a:lin ang="0" scaled="1"/>
          </a:gradFill>
          <a:ln w="25400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2940255" y="1045874"/>
            <a:ext cx="2863754" cy="4447939"/>
            <a:chOff x="124" y="608"/>
            <a:chExt cx="2796" cy="3426"/>
          </a:xfrm>
        </p:grpSpPr>
        <p:sp>
          <p:nvSpPr>
            <p:cNvPr id="17" name="AutoShape 3"/>
            <p:cNvSpPr>
              <a:spLocks noChangeArrowheads="1"/>
            </p:cNvSpPr>
            <p:nvPr/>
          </p:nvSpPr>
          <p:spPr bwMode="gray">
            <a:xfrm>
              <a:off x="2097" y="1690"/>
              <a:ext cx="773" cy="282"/>
            </a:xfrm>
            <a:prstGeom prst="rightArrow">
              <a:avLst>
                <a:gd name="adj1" fmla="val 57620"/>
                <a:gd name="adj2" fmla="val 109582"/>
              </a:avLst>
            </a:prstGeom>
            <a:gradFill rotWithShape="1">
              <a:gsLst>
                <a:gs pos="0">
                  <a:srgbClr val="6399AB">
                    <a:gamma/>
                    <a:tint val="44314"/>
                    <a:invGamma/>
                  </a:srgbClr>
                </a:gs>
                <a:gs pos="100000">
                  <a:srgbClr val="6399AB"/>
                </a:gs>
              </a:gsLst>
              <a:lin ang="0" scaled="1"/>
            </a:gradFill>
            <a:ln w="25400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gray">
            <a:xfrm>
              <a:off x="2146" y="2717"/>
              <a:ext cx="774" cy="282"/>
            </a:xfrm>
            <a:prstGeom prst="rightArrow">
              <a:avLst>
                <a:gd name="adj1" fmla="val 57620"/>
                <a:gd name="adj2" fmla="val 109582"/>
              </a:avLst>
            </a:prstGeom>
            <a:gradFill rotWithShape="1">
              <a:gsLst>
                <a:gs pos="0">
                  <a:srgbClr val="6399AB">
                    <a:gamma/>
                    <a:tint val="44314"/>
                    <a:invGamma/>
                  </a:srgbClr>
                </a:gs>
                <a:gs pos="100000">
                  <a:srgbClr val="6399AB"/>
                </a:gs>
              </a:gsLst>
              <a:lin ang="0" scaled="1"/>
            </a:gradFill>
            <a:ln w="25400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AutoShape 5"/>
            <p:cNvSpPr>
              <a:spLocks noChangeArrowheads="1"/>
            </p:cNvSpPr>
            <p:nvPr/>
          </p:nvSpPr>
          <p:spPr bwMode="gray">
            <a:xfrm>
              <a:off x="2133" y="3480"/>
              <a:ext cx="774" cy="282"/>
            </a:xfrm>
            <a:prstGeom prst="rightArrow">
              <a:avLst>
                <a:gd name="adj1" fmla="val 57620"/>
                <a:gd name="adj2" fmla="val 109582"/>
              </a:avLst>
            </a:prstGeom>
            <a:gradFill rotWithShape="1">
              <a:gsLst>
                <a:gs pos="0">
                  <a:srgbClr val="6399AB">
                    <a:gamma/>
                    <a:tint val="44314"/>
                    <a:invGamma/>
                  </a:srgbClr>
                </a:gs>
                <a:gs pos="100000">
                  <a:srgbClr val="6399AB"/>
                </a:gs>
              </a:gsLst>
              <a:lin ang="0" scaled="1"/>
            </a:gradFill>
            <a:ln w="25400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gray">
            <a:xfrm>
              <a:off x="124" y="1480"/>
              <a:ext cx="1977" cy="691"/>
            </a:xfrm>
            <a:prstGeom prst="ellipse">
              <a:avLst/>
            </a:prstGeom>
            <a:solidFill>
              <a:srgbClr val="5274A6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zh-TW" alt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課程教學實施</a:t>
              </a:r>
              <a:r>
                <a:rPr kumimoji="1" lang="zh-TW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</a:t>
              </a:r>
              <a:r>
                <a:rPr kumimoji="1" lang="zh-TW" alt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</a:t>
              </a:r>
              <a:endPara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新住民語文教學</a:t>
              </a:r>
              <a:endParaRPr kumimoji="1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gray">
            <a:xfrm>
              <a:off x="140" y="3368"/>
              <a:ext cx="1987" cy="666"/>
            </a:xfrm>
            <a:prstGeom prst="ellipse">
              <a:avLst/>
            </a:prstGeom>
            <a:solidFill>
              <a:srgbClr val="00B0F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整合</a:t>
              </a:r>
              <a:r>
                <a:rPr kumimoji="1" lang="zh-TW" alt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資源</a:t>
              </a:r>
              <a:endParaRPr kumimoji="1" lang="en-US" altLang="zh-TW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充實設備</a:t>
              </a:r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gray">
            <a:xfrm>
              <a:off x="140" y="608"/>
              <a:ext cx="1969" cy="580"/>
            </a:xfrm>
            <a:prstGeom prst="ellipse">
              <a:avLst/>
            </a:prstGeom>
            <a:solidFill>
              <a:srgbClr val="D973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45720" tIns="44450" rIns="45720" bIns="44450" anchor="ctr" anchorCtr="1"/>
            <a:lstStyle/>
            <a:p>
              <a:pPr marL="0" marR="0" lvl="0" indent="0" algn="ctr" defTabSz="914400" rtl="0" eaLnBrk="0" fontAlgn="base" latinLnBrk="0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組織運作</a:t>
              </a:r>
              <a:endParaRPr kumimoji="0" lang="en-US" altLang="zh-TW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法規研修</a:t>
              </a:r>
              <a:endPara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</p:grpSp>
      <p:sp>
        <p:nvSpPr>
          <p:cNvPr id="25" name="Oval 8"/>
          <p:cNvSpPr>
            <a:spLocks noChangeArrowheads="1"/>
          </p:cNvSpPr>
          <p:nvPr/>
        </p:nvSpPr>
        <p:spPr bwMode="gray">
          <a:xfrm>
            <a:off x="2950761" y="3528921"/>
            <a:ext cx="1999311" cy="816918"/>
          </a:xfrm>
          <a:prstGeom prst="ellipse">
            <a:avLst/>
          </a:prstGeom>
          <a:solidFill>
            <a:srgbClr val="E0AD12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720" tIns="44450" rIns="45720" bIns="44450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增能宣導</a:t>
            </a:r>
            <a:endParaRPr kumimoji="1" lang="en-US" altLang="zh-TW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7" name="標題 1"/>
          <p:cNvSpPr txBox="1">
            <a:spLocks/>
          </p:cNvSpPr>
          <p:nvPr/>
        </p:nvSpPr>
        <p:spPr bwMode="auto">
          <a:xfrm>
            <a:off x="5984016" y="1368681"/>
            <a:ext cx="28803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設立任務型小組推動各項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工作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強化課程教學輔導團功能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建立教科書品質系統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4.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修訂法規命令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增修行政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規則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1.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建置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課程計畫實施與輔導措施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2.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建立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課程評鑑機制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研發與推廣核心素養教學與評量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示例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4.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落實新舊課綱銜接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教學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充實特殊領域</a:t>
            </a: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/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科目師資人力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6.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強化本土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語文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教學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品質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7.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研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訂新住民語文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開課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規定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8.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充實新住民語文教學人力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9.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研發新住民語文多元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補充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教材</a:t>
            </a:r>
            <a:endParaRPr kumimoji="1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1.</a:t>
            </a:r>
            <a:r>
              <a:rPr kumimoji="1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建立宣導機制</a:t>
            </a:r>
            <a:endParaRPr kumimoji="1" lang="en-US" altLang="zh-TW" sz="1200" b="1" i="0" u="none" strike="noStrike" kern="1200" cap="none" spc="0" normalizeH="0" baseline="0" noProof="0" dirty="0" smtClean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2.</a:t>
            </a:r>
            <a:r>
              <a:rPr kumimoji="1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建立親師生共學學校文化</a:t>
            </a:r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1.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推廣教學資源共享</a:t>
            </a: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2.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調查設備需求</a:t>
            </a: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3.</a:t>
            </a:r>
            <a:r>
              <a: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充實教學設備資源</a:t>
            </a: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向右箭號圖說文字 2"/>
          <p:cNvSpPr/>
          <p:nvPr/>
        </p:nvSpPr>
        <p:spPr>
          <a:xfrm>
            <a:off x="179512" y="1094464"/>
            <a:ext cx="864096" cy="4669071"/>
          </a:xfrm>
          <a:prstGeom prst="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配套措施</a:t>
            </a:r>
            <a:endParaRPr kumimoji="1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1" name="Rectangle 4"/>
          <p:cNvSpPr txBox="1">
            <a:spLocks noRot="1" noChangeArrowheads="1"/>
          </p:cNvSpPr>
          <p:nvPr/>
        </p:nvSpPr>
        <p:spPr bwMode="white">
          <a:xfrm>
            <a:off x="3281502" y="5664829"/>
            <a:ext cx="5045014" cy="1090374"/>
          </a:xfrm>
          <a:prstGeom prst="rect">
            <a:avLst/>
          </a:prstGeom>
          <a:solidFill>
            <a:srgbClr val="3366CC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新住民語文教育</a:t>
            </a:r>
            <a:r>
              <a:rPr kumimoji="0" lang="en-US" altLang="zh-TW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在</a:t>
            </a:r>
            <a:r>
              <a:rPr kumimoji="0" lang="en-US" altLang="zh-TW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12</a:t>
            </a:r>
            <a:r>
              <a:rPr kumimoji="0" lang="zh-TW" alt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年國教課綱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2" name="圓角矩形圖說文字 1"/>
          <p:cNvSpPr/>
          <p:nvPr/>
        </p:nvSpPr>
        <p:spPr>
          <a:xfrm>
            <a:off x="2843808" y="1988840"/>
            <a:ext cx="2147985" cy="1368152"/>
          </a:xfrm>
          <a:prstGeom prst="wedgeRoundRectCallout">
            <a:avLst>
              <a:gd name="adj1" fmla="val 55527"/>
              <a:gd name="adj2" fmla="val 225536"/>
              <a:gd name="adj3" fmla="val 16667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圖說文字 22"/>
          <p:cNvSpPr/>
          <p:nvPr/>
        </p:nvSpPr>
        <p:spPr>
          <a:xfrm>
            <a:off x="5088241" y="2017503"/>
            <a:ext cx="4055760" cy="1919877"/>
          </a:xfrm>
          <a:prstGeom prst="wedgeRoundRectCallout">
            <a:avLst>
              <a:gd name="adj1" fmla="val -40417"/>
              <a:gd name="adj2" fmla="val 140528"/>
              <a:gd name="adj3" fmla="val 16667"/>
            </a:avLst>
          </a:prstGeom>
          <a:solidFill>
            <a:schemeClr val="accent1">
              <a:lumMod val="5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 smtClean="0">
                <a:solidFill>
                  <a:schemeClr val="bg1"/>
                </a:solidFill>
              </a:rPr>
              <a:t>7</a:t>
            </a:r>
            <a:r>
              <a:rPr lang="en-US" altLang="zh-TW" sz="2400" b="1" dirty="0">
                <a:solidFill>
                  <a:schemeClr val="bg1"/>
                </a:solidFill>
              </a:rPr>
              <a:t>.</a:t>
            </a:r>
            <a:r>
              <a:rPr lang="zh-TW" altLang="en-US" sz="2400" b="1" dirty="0">
                <a:solidFill>
                  <a:schemeClr val="bg1"/>
                </a:solidFill>
              </a:rPr>
              <a:t>研訂新住民語文開課規定</a:t>
            </a:r>
          </a:p>
          <a:p>
            <a:r>
              <a:rPr lang="en-US" altLang="zh-TW" sz="2400" b="1" dirty="0">
                <a:solidFill>
                  <a:schemeClr val="bg1"/>
                </a:solidFill>
              </a:rPr>
              <a:t>8.</a:t>
            </a:r>
            <a:r>
              <a:rPr lang="zh-TW" altLang="en-US" sz="2400" b="1" dirty="0">
                <a:solidFill>
                  <a:schemeClr val="bg1"/>
                </a:solidFill>
              </a:rPr>
              <a:t>充實新住民語文教學人力</a:t>
            </a:r>
          </a:p>
          <a:p>
            <a:r>
              <a:rPr lang="en-US" altLang="zh-TW" sz="2400" b="1" dirty="0">
                <a:solidFill>
                  <a:schemeClr val="bg1"/>
                </a:solidFill>
              </a:rPr>
              <a:t>9.</a:t>
            </a:r>
            <a:r>
              <a:rPr lang="zh-TW" altLang="en-US" sz="2400" b="1" dirty="0">
                <a:solidFill>
                  <a:schemeClr val="bg1"/>
                </a:solidFill>
              </a:rPr>
              <a:t>研發新住民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語文多元</a:t>
            </a:r>
            <a:r>
              <a:rPr lang="zh-TW" altLang="en-US" sz="2400" b="1" dirty="0">
                <a:solidFill>
                  <a:schemeClr val="bg1"/>
                </a:solidFill>
              </a:rPr>
              <a:t>補充教材</a:t>
            </a:r>
          </a:p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36ABA-8988-463E-B992-74D4A498B9F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9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「議課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13136"/>
            <a:ext cx="2249179" cy="1256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淚滴形 26"/>
          <p:cNvSpPr/>
          <p:nvPr/>
        </p:nvSpPr>
        <p:spPr bwMode="auto">
          <a:xfrm rot="11904210">
            <a:off x="5036984" y="3924304"/>
            <a:ext cx="2585276" cy="1266131"/>
          </a:xfrm>
          <a:prstGeom prst="teardrop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8" name="淚滴形 67"/>
          <p:cNvSpPr/>
          <p:nvPr/>
        </p:nvSpPr>
        <p:spPr bwMode="auto">
          <a:xfrm rot="11138167">
            <a:off x="5436606" y="3066984"/>
            <a:ext cx="2120280" cy="877781"/>
          </a:xfrm>
          <a:prstGeom prst="teardrop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098" name="Picture 2" descr="「小蜜蜂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4" y="806774"/>
            <a:ext cx="2720150" cy="1801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95536" y="19168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20" name="Picture 2" descr="「學習共同體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4" y="4608474"/>
            <a:ext cx="2159637" cy="146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群組 49"/>
          <p:cNvGrpSpPr/>
          <p:nvPr/>
        </p:nvGrpSpPr>
        <p:grpSpPr>
          <a:xfrm>
            <a:off x="1255562" y="1114950"/>
            <a:ext cx="7098545" cy="4474289"/>
            <a:chOff x="-1734688" y="1021820"/>
            <a:chExt cx="1768000" cy="2050725"/>
          </a:xfrm>
        </p:grpSpPr>
        <p:sp>
          <p:nvSpPr>
            <p:cNvPr id="57" name="淚滴形 56"/>
            <p:cNvSpPr/>
            <p:nvPr/>
          </p:nvSpPr>
          <p:spPr bwMode="auto">
            <a:xfrm rot="11138167">
              <a:off x="-676777" y="2050671"/>
              <a:ext cx="642073" cy="515580"/>
            </a:xfrm>
            <a:prstGeom prst="teardrop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1" name="拱形 50"/>
            <p:cNvSpPr/>
            <p:nvPr/>
          </p:nvSpPr>
          <p:spPr bwMode="auto">
            <a:xfrm rot="3998964" flipV="1">
              <a:off x="-1051808" y="2176274"/>
              <a:ext cx="957407" cy="835135"/>
            </a:xfrm>
            <a:prstGeom prst="blockArc">
              <a:avLst>
                <a:gd name="adj1" fmla="val 10800000"/>
                <a:gd name="adj2" fmla="val 21510934"/>
                <a:gd name="adj3" fmla="val 13921"/>
              </a:avLst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淚滴形 51"/>
            <p:cNvSpPr/>
            <p:nvPr/>
          </p:nvSpPr>
          <p:spPr bwMode="auto">
            <a:xfrm rot="3912068">
              <a:off x="-1734688" y="1712615"/>
              <a:ext cx="792088" cy="792088"/>
            </a:xfrm>
            <a:prstGeom prst="teardrop">
              <a:avLst/>
            </a:prstGeom>
            <a:solidFill>
              <a:schemeClr val="accent2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淚滴形 52"/>
            <p:cNvSpPr/>
            <p:nvPr/>
          </p:nvSpPr>
          <p:spPr bwMode="auto">
            <a:xfrm rot="7507271">
              <a:off x="-1092215" y="1068581"/>
              <a:ext cx="792088" cy="698565"/>
            </a:xfrm>
            <a:prstGeom prst="teardrop">
              <a:avLst/>
            </a:prstGeom>
            <a:solidFill>
              <a:srgbClr val="F1A5A5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淚滴形 53"/>
            <p:cNvSpPr/>
            <p:nvPr/>
          </p:nvSpPr>
          <p:spPr bwMode="auto">
            <a:xfrm rot="11138167">
              <a:off x="-652439" y="1436658"/>
              <a:ext cx="685751" cy="650560"/>
            </a:xfrm>
            <a:prstGeom prst="teardrop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6" name="淚滴形 55"/>
            <p:cNvSpPr/>
            <p:nvPr/>
          </p:nvSpPr>
          <p:spPr bwMode="auto">
            <a:xfrm rot="7507271">
              <a:off x="-1229271" y="1536721"/>
              <a:ext cx="622965" cy="664037"/>
            </a:xfrm>
            <a:prstGeom prst="teardrop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5" name="淚滴形 54"/>
            <p:cNvSpPr/>
            <p:nvPr/>
          </p:nvSpPr>
          <p:spPr bwMode="auto">
            <a:xfrm rot="3912068">
              <a:off x="-1356615" y="2186627"/>
              <a:ext cx="537290" cy="553925"/>
            </a:xfrm>
            <a:prstGeom prst="teardrop">
              <a:avLst/>
            </a:prstGeom>
            <a:gradFill flip="none" rotWithShape="1">
              <a:gsLst>
                <a:gs pos="0">
                  <a:schemeClr val="accent6">
                    <a:lumMod val="50000"/>
                    <a:tint val="66000"/>
                    <a:satMod val="160000"/>
                  </a:schemeClr>
                </a:gs>
                <a:gs pos="50000">
                  <a:schemeClr val="accent6">
                    <a:lumMod val="50000"/>
                    <a:tint val="44500"/>
                    <a:satMod val="160000"/>
                  </a:schemeClr>
                </a:gs>
                <a:gs pos="100000">
                  <a:schemeClr val="accent6">
                    <a:lumMod val="50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 rot="19944468">
            <a:off x="1724121" y="3132283"/>
            <a:ext cx="2000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建置課程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計畫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實施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與輔導措施</a:t>
            </a:r>
          </a:p>
        </p:txBody>
      </p:sp>
      <p:sp>
        <p:nvSpPr>
          <p:cNvPr id="58" name="矩形 57"/>
          <p:cNvSpPr/>
          <p:nvPr/>
        </p:nvSpPr>
        <p:spPr>
          <a:xfrm rot="19565357">
            <a:off x="2959961" y="3835152"/>
            <a:ext cx="1610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建立課程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評鑑機制</a:t>
            </a:r>
          </a:p>
        </p:txBody>
      </p:sp>
      <p:sp>
        <p:nvSpPr>
          <p:cNvPr id="59" name="矩形 58"/>
          <p:cNvSpPr/>
          <p:nvPr/>
        </p:nvSpPr>
        <p:spPr>
          <a:xfrm rot="2334159">
            <a:off x="3325997" y="2680451"/>
            <a:ext cx="2492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研發與推廣核心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素養</a:t>
            </a:r>
            <a:endParaRPr kumimoji="1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/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評量示例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0" name="矩形 59"/>
          <p:cNvSpPr/>
          <p:nvPr/>
        </p:nvSpPr>
        <p:spPr>
          <a:xfrm rot="1079074">
            <a:off x="5562103" y="4528864"/>
            <a:ext cx="180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落實新舊課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綱銜接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5718260" y="3545527"/>
            <a:ext cx="1976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充實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特定領域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師資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人力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2" name="矩形 61"/>
          <p:cNvSpPr/>
          <p:nvPr/>
        </p:nvSpPr>
        <p:spPr>
          <a:xfrm rot="2317527">
            <a:off x="4380095" y="1441325"/>
            <a:ext cx="1827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強化本土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語文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實施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品質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64" name="群組 63"/>
          <p:cNvGrpSpPr/>
          <p:nvPr/>
        </p:nvGrpSpPr>
        <p:grpSpPr>
          <a:xfrm>
            <a:off x="583914" y="2166316"/>
            <a:ext cx="1313134" cy="950224"/>
            <a:chOff x="8966729" y="1500356"/>
            <a:chExt cx="1543107" cy="1037685"/>
          </a:xfrm>
        </p:grpSpPr>
        <p:sp>
          <p:nvSpPr>
            <p:cNvPr id="65" name="上-下雙向箭號 64"/>
            <p:cNvSpPr/>
            <p:nvPr/>
          </p:nvSpPr>
          <p:spPr bwMode="auto">
            <a:xfrm rot="10800000">
              <a:off x="9479161" y="1500356"/>
              <a:ext cx="513834" cy="1037685"/>
            </a:xfrm>
            <a:prstGeom prst="upDownArrow">
              <a:avLst/>
            </a:prstGeom>
            <a:blipFill>
              <a:blip r:embed="rId5" cstate="print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矩形 65"/>
            <p:cNvSpPr/>
            <p:nvPr/>
          </p:nvSpPr>
          <p:spPr bwMode="auto">
            <a:xfrm>
              <a:off x="8966729" y="1872767"/>
              <a:ext cx="1543107" cy="604649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-31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工作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項目</a:t>
              </a:r>
              <a:endParaRPr kumimoji="1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5880514" y="2407843"/>
            <a:ext cx="2082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新住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民語文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標題 2"/>
          <p:cNvSpPr txBox="1">
            <a:spLocks/>
          </p:cNvSpPr>
          <p:nvPr/>
        </p:nvSpPr>
        <p:spPr bwMode="auto">
          <a:xfrm>
            <a:off x="364246" y="96960"/>
            <a:ext cx="641459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配套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措施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課程與教學面向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(1/12)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cxnSp>
        <p:nvCxnSpPr>
          <p:cNvPr id="28" name="直線接點 27"/>
          <p:cNvCxnSpPr/>
          <p:nvPr/>
        </p:nvCxnSpPr>
        <p:spPr>
          <a:xfrm>
            <a:off x="255283" y="687862"/>
            <a:ext cx="7776368" cy="0"/>
          </a:xfrm>
          <a:prstGeom prst="line">
            <a:avLst/>
          </a:prstGeom>
          <a:ln w="38100">
            <a:solidFill>
              <a:srgbClr val="FF993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4"/>
          <p:cNvSpPr txBox="1">
            <a:spLocks noRot="1" noChangeArrowheads="1"/>
          </p:cNvSpPr>
          <p:nvPr/>
        </p:nvSpPr>
        <p:spPr bwMode="white">
          <a:xfrm>
            <a:off x="3267881" y="5679337"/>
            <a:ext cx="3600232" cy="1090374"/>
          </a:xfrm>
          <a:prstGeom prst="rect">
            <a:avLst/>
          </a:prstGeom>
          <a:solidFill>
            <a:srgbClr val="3366CC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新住民語文教育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在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12</a:t>
            </a: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年國教課綱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5233800" y="1888276"/>
            <a:ext cx="3426726" cy="2675400"/>
          </a:xfrm>
          <a:prstGeom prst="wedgeRoundRectCallout">
            <a:avLst>
              <a:gd name="adj1" fmla="val -63286"/>
              <a:gd name="adj2" fmla="val 100649"/>
              <a:gd name="adj3" fmla="val 16667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2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2"/>
          <p:cNvSpPr txBox="1">
            <a:spLocks/>
          </p:cNvSpPr>
          <p:nvPr/>
        </p:nvSpPr>
        <p:spPr bwMode="auto">
          <a:xfrm>
            <a:off x="364246" y="96960"/>
            <a:ext cx="86722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配套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措施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課程與教學面向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新住民語文教學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(6/12)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592268" y="764704"/>
            <a:ext cx="7632848" cy="504056"/>
          </a:xfrm>
          <a:prstGeom prst="rect">
            <a:avLst/>
          </a:prstGeom>
          <a:gradFill rotWithShape="0">
            <a:gsLst>
              <a:gs pos="0">
                <a:srgbClr val="CC3300"/>
              </a:gs>
              <a:gs pos="100000">
                <a:srgbClr val="CC3300">
                  <a:gamma/>
                  <a:shade val="5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53882" dir="2700000" algn="ctr" rotWithShape="0">
                    <a:srgbClr val="96969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1213" algn="l"/>
              </a:tabLst>
              <a:defRPr/>
            </a:pP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教學支援</a:t>
            </a:r>
            <a:r>
              <a:rPr kumimoji="1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工作人員培訓情形</a:t>
            </a:r>
            <a:endParaRPr kumimoji="1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92268" y="1268760"/>
            <a:ext cx="7632848" cy="4680520"/>
          </a:xfrm>
          <a:prstGeom prst="rect">
            <a:avLst/>
          </a:prstGeom>
          <a:gradFill rotWithShape="0">
            <a:gsLst>
              <a:gs pos="0">
                <a:srgbClr val="FDFDFD"/>
              </a:gs>
              <a:gs pos="100000">
                <a:srgbClr val="C9C5C4"/>
              </a:gs>
            </a:gsLst>
            <a:lin ang="5400000" scaled="1"/>
          </a:gradFill>
          <a:ln w="12700">
            <a:solidFill>
              <a:srgbClr val="B2B2B2"/>
            </a:solidFill>
            <a:miter lim="800000"/>
            <a:headEnd/>
            <a:tailEnd/>
          </a:ln>
          <a:effectLst>
            <a:outerShdw dist="53882" dir="2700000" algn="ctr" rotWithShape="0">
              <a:srgbClr val="000000">
                <a:alpha val="30000"/>
              </a:srgbClr>
            </a:outerShdw>
          </a:effectLst>
        </p:spPr>
        <p:txBody>
          <a:bodyPr wrap="none" lIns="99745" tIns="49873" rIns="99745" bIns="49873" anchor="t"/>
          <a:lstStyle>
            <a:lvl1pPr marL="1809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18000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00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1.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教學增能課程班</a:t>
            </a:r>
            <a:endParaRPr kumimoji="1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523875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培訓對象</a:t>
            </a:r>
            <a:endParaRPr kumimoji="1" lang="en-US" altLang="zh-TW" sz="20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取得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內政部移民署辦理之「新住民語文教學人才培訓」研習證書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者</a:t>
            </a:r>
            <a:endParaRPr kumimoji="1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持有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各縣市政府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辦理之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「新住民語文教學人才培訓」證書，並經審查通過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者</a:t>
            </a:r>
            <a:endParaRPr kumimoji="1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持有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民間團體辦理之「新住民語文教學人才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培訓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」證書（課程內容需含本署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</a:t>
            </a:r>
            <a:endParaRPr kumimoji="1" lang="en-US" altLang="zh-TW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1" lang="zh-TW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支援人員三十六小時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課程），並經審查通過者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1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523875" marR="0" lvl="0" indent="-342900" algn="l" defTabSz="914400" rtl="0" eaLnBrk="1" fontAlgn="base" latinLnBrk="0" hangingPunct="1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內容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4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小時教材教法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+2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小時班級經營</a:t>
            </a:r>
            <a:r>
              <a:rPr kumimoji="1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+2</a:t>
            </a:r>
            <a:r>
              <a:rPr kumimoji="1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小時教學演示</a:t>
            </a:r>
            <a:endParaRPr kumimoji="1" lang="en-US" altLang="zh-TW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2.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教學支援工作人員課程班</a:t>
            </a:r>
            <a:endParaRPr kumimoji="1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523875" marR="0" lvl="0" indent="-342900" algn="l" defTabSz="914400" rtl="0" eaLnBrk="1" fontAlgn="base" latinLnBrk="0" hangingPunct="1">
              <a:lnSpc>
                <a:spcPts val="2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培訓</a:t>
            </a:r>
            <a:r>
              <a:rPr kumimoji="1" lang="zh-TW" alt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對象</a:t>
            </a:r>
            <a:endParaRPr kumimoji="1" lang="en-US" altLang="zh-TW" sz="20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有志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於從事東南亞語文教學之新住民及其子女。</a:t>
            </a: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符合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就業服務法規定之外籍學生。</a:t>
            </a:r>
          </a:p>
          <a:p>
            <a:pPr marL="1809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--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有志</a:t>
            </a:r>
            <a:r>
              <a:rPr kumimoji="1" lang="zh-TW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於從事東南亞語文教學之東南亞語系學生</a:t>
            </a:r>
            <a:r>
              <a:rPr kumimoji="1" lang="zh-TW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523875" marR="0" lvl="0" indent="-342900" algn="l" defTabSz="914400" rtl="0" eaLnBrk="1" fontAlgn="base" latinLnBrk="0" hangingPunct="1">
              <a:lnSpc>
                <a:spcPts val="2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課程</a:t>
            </a:r>
            <a:r>
              <a:rPr kumimoji="1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內容如右示</a:t>
            </a:r>
            <a:endParaRPr kumimoji="1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107504" y="690047"/>
            <a:ext cx="7776368" cy="0"/>
          </a:xfrm>
          <a:prstGeom prst="line">
            <a:avLst/>
          </a:prstGeom>
          <a:ln w="38100">
            <a:solidFill>
              <a:srgbClr val="FF993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5652120" y="3140968"/>
          <a:ext cx="3288542" cy="29260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802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79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0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2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課程名稱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時數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台灣國中小教育介紹、教學觀摩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教學資源與運用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母語語音與拼音教學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母語讀寫教學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母語聽力教學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母語文化教學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母語口語教學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母語語法與教學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母語詞彙教學與應用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初級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26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第二語言教材分析與實踐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教材教法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教材教法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班級經營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07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教學實習與評量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0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合計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36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Rectangle 4"/>
          <p:cNvSpPr txBox="1">
            <a:spLocks noRot="1" noChangeArrowheads="1"/>
          </p:cNvSpPr>
          <p:nvPr/>
        </p:nvSpPr>
        <p:spPr bwMode="white">
          <a:xfrm>
            <a:off x="5611154" y="764704"/>
            <a:ext cx="3425342" cy="1090374"/>
          </a:xfrm>
          <a:prstGeom prst="rect">
            <a:avLst/>
          </a:prstGeom>
          <a:solidFill>
            <a:srgbClr val="3366CC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新住民語文教育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在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12</a:t>
            </a: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年國教課綱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7164288" y="6492875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4ABD2-530C-4775-A686-8F8EB748D98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75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662760" y="980728"/>
            <a:ext cx="8173888" cy="4676341"/>
            <a:chOff x="317267" y="1033667"/>
            <a:chExt cx="9126940" cy="4978670"/>
          </a:xfrm>
        </p:grpSpPr>
        <p:sp>
          <p:nvSpPr>
            <p:cNvPr id="3" name="手繪多邊形 2"/>
            <p:cNvSpPr/>
            <p:nvPr/>
          </p:nvSpPr>
          <p:spPr>
            <a:xfrm>
              <a:off x="317267" y="1330613"/>
              <a:ext cx="9126940" cy="4681724"/>
            </a:xfrm>
            <a:custGeom>
              <a:avLst/>
              <a:gdLst>
                <a:gd name="connsiteX0" fmla="*/ 0 w 8680174"/>
                <a:gd name="connsiteY0" fmla="*/ 0 h 1793941"/>
                <a:gd name="connsiteX1" fmla="*/ 8680174 w 8680174"/>
                <a:gd name="connsiteY1" fmla="*/ 0 h 1793941"/>
                <a:gd name="connsiteX2" fmla="*/ 8680174 w 8680174"/>
                <a:gd name="connsiteY2" fmla="*/ 1793941 h 1793941"/>
                <a:gd name="connsiteX3" fmla="*/ 0 w 8680174"/>
                <a:gd name="connsiteY3" fmla="*/ 1793941 h 1793941"/>
                <a:gd name="connsiteX4" fmla="*/ 0 w 8680174"/>
                <a:gd name="connsiteY4" fmla="*/ 0 h 179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0174" h="1793941">
                  <a:moveTo>
                    <a:pt x="0" y="0"/>
                  </a:moveTo>
                  <a:lnTo>
                    <a:pt x="8680174" y="0"/>
                  </a:lnTo>
                  <a:lnTo>
                    <a:pt x="8680174" y="1793941"/>
                  </a:lnTo>
                  <a:lnTo>
                    <a:pt x="0" y="1793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016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lIns="180000" tIns="270764" rIns="180000" bIns="199136" spcCol="127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rPr>
                <a:t>◎</a:t>
              </a:r>
              <a:r>
                <a:rPr kumimoji="1" lang="zh-TW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rPr>
                <a:t>強化本土語文實施品質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督導所屬國中落實調查學生學習本土語文需求，並據實開課。</a:t>
              </a:r>
              <a:endParaRPr kumimoji="1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持續鼓勵現職教師參加各項本土語言能力認證並訂定獎勵策略，督導學校聘用合格師資進行教學</a:t>
              </a:r>
              <a:r>
                <a:rPr kumimoji="1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。</a:t>
              </a:r>
              <a:endParaRPr kumimoji="1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透過本土教育整體推動計畫經費，發展本土語文教學或學習教材，充實本土語文學習教材。</a:t>
              </a:r>
              <a:endParaRPr kumimoji="1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新細明體" panose="02020500000000000000" pitchFamily="18" charset="-120"/>
                  <a:cs typeface="+mn-cs"/>
                </a:rPr>
                <a:t>◎</a:t>
              </a:r>
              <a:r>
                <a:rPr kumimoji="1" lang="zh-TW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/>
                  <a:ea typeface="新細明體" panose="02020500000000000000" pitchFamily="18" charset="-120"/>
                  <a:cs typeface="+mn-cs"/>
                </a:rPr>
                <a:t>實施新住民語文教學</a:t>
              </a:r>
              <a:endParaRPr kumimoji="1" lang="en-US" altLang="zh-TW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/>
                <a:ea typeface="新細明體" panose="02020500000000000000" pitchFamily="18" charset="-120"/>
                <a:cs typeface="+mn-cs"/>
              </a:endParaRPr>
            </a:p>
            <a:p>
              <a:pPr marL="285750" marR="0" lvl="1" indent="-285750" algn="l" defTabSz="12446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配合「學校推動新住民語文課程注意事項」，規劃新住民語文課程</a:t>
              </a:r>
              <a:r>
                <a:rPr kumimoji="1" lang="zh-TW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。</a:t>
              </a:r>
              <a:endParaRPr kumimoji="1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285750" marR="0" lvl="1" indent="-285750" algn="l" defTabSz="12446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配合</a:t>
              </a:r>
              <a:r>
                <a:rPr kumimoji="1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「補助推動新住民語文教學支援人員培訓要點」</a:t>
              </a:r>
              <a:r>
                <a:rPr kumimoji="1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，持續辦理</a:t>
              </a:r>
              <a:r>
                <a:rPr kumimoji="1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教學支援人員</a:t>
              </a:r>
              <a:r>
                <a:rPr kumimoji="1" lang="zh-TW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培訓。</a:t>
              </a:r>
              <a:endParaRPr kumimoji="1" lang="en-US" altLang="zh-TW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285750" marR="0" lvl="1" indent="-285750" algn="l" defTabSz="1244600" rtl="0" eaLnBrk="1" fontAlgn="base" latinLnBrk="0" hangingPunct="1">
                <a:lnSpc>
                  <a:spcPts val="24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1" lang="zh-TW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補助學校發展新住民語文教學或學習教材，並彙整至單一網站供外界使用。</a:t>
              </a:r>
            </a:p>
            <a:p>
              <a:pPr marL="0" marR="0" lvl="1" indent="0" algn="l" defTabSz="1244600" rtl="0" eaLnBrk="1" fontAlgn="base" latinLnBrk="0" hangingPunct="1">
                <a:lnSpc>
                  <a:spcPts val="3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  <p:sp>
          <p:nvSpPr>
            <p:cNvPr id="4" name="手繪多邊形 3"/>
            <p:cNvSpPr/>
            <p:nvPr/>
          </p:nvSpPr>
          <p:spPr>
            <a:xfrm>
              <a:off x="801425" y="1033667"/>
              <a:ext cx="3927269" cy="471740"/>
            </a:xfrm>
            <a:custGeom>
              <a:avLst/>
              <a:gdLst>
                <a:gd name="connsiteX0" fmla="*/ 0 w 6627043"/>
                <a:gd name="connsiteY0" fmla="*/ 87808 h 526837"/>
                <a:gd name="connsiteX1" fmla="*/ 87808 w 6627043"/>
                <a:gd name="connsiteY1" fmla="*/ 0 h 526837"/>
                <a:gd name="connsiteX2" fmla="*/ 6539235 w 6627043"/>
                <a:gd name="connsiteY2" fmla="*/ 0 h 526837"/>
                <a:gd name="connsiteX3" fmla="*/ 6627043 w 6627043"/>
                <a:gd name="connsiteY3" fmla="*/ 87808 h 526837"/>
                <a:gd name="connsiteX4" fmla="*/ 6627043 w 6627043"/>
                <a:gd name="connsiteY4" fmla="*/ 439029 h 526837"/>
                <a:gd name="connsiteX5" fmla="*/ 6539235 w 6627043"/>
                <a:gd name="connsiteY5" fmla="*/ 526837 h 526837"/>
                <a:gd name="connsiteX6" fmla="*/ 87808 w 6627043"/>
                <a:gd name="connsiteY6" fmla="*/ 526837 h 526837"/>
                <a:gd name="connsiteX7" fmla="*/ 0 w 6627043"/>
                <a:gd name="connsiteY7" fmla="*/ 439029 h 526837"/>
                <a:gd name="connsiteX8" fmla="*/ 0 w 6627043"/>
                <a:gd name="connsiteY8" fmla="*/ 87808 h 52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27043" h="526837">
                  <a:moveTo>
                    <a:pt x="0" y="87808"/>
                  </a:moveTo>
                  <a:cubicBezTo>
                    <a:pt x="0" y="39313"/>
                    <a:pt x="39313" y="0"/>
                    <a:pt x="87808" y="0"/>
                  </a:cubicBezTo>
                  <a:lnTo>
                    <a:pt x="6539235" y="0"/>
                  </a:lnTo>
                  <a:cubicBezTo>
                    <a:pt x="6587730" y="0"/>
                    <a:pt x="6627043" y="39313"/>
                    <a:pt x="6627043" y="87808"/>
                  </a:cubicBezTo>
                  <a:lnTo>
                    <a:pt x="6627043" y="439029"/>
                  </a:lnTo>
                  <a:cubicBezTo>
                    <a:pt x="6627043" y="487524"/>
                    <a:pt x="6587730" y="526837"/>
                    <a:pt x="6539235" y="526837"/>
                  </a:cubicBezTo>
                  <a:lnTo>
                    <a:pt x="87808" y="526837"/>
                  </a:lnTo>
                  <a:cubicBezTo>
                    <a:pt x="39313" y="526837"/>
                    <a:pt x="0" y="487524"/>
                    <a:pt x="0" y="439029"/>
                  </a:cubicBezTo>
                  <a:lnTo>
                    <a:pt x="0" y="87808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255381" tIns="25718" rIns="255381" bIns="25718" spcCol="1270" anchor="ctr"/>
            <a:lstStyle/>
            <a:p>
              <a:pPr marL="0" marR="0" lvl="0" indent="0" algn="l" defTabSz="1422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縣市政府工作</a:t>
              </a:r>
              <a:r>
                <a:rPr kumimoji="1" lang="zh-TW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事項</a:t>
              </a:r>
              <a:r>
                <a:rPr kumimoji="1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標楷體" pitchFamily="65" charset="-120"/>
                  <a:ea typeface="標楷體" pitchFamily="65" charset="-120"/>
                  <a:cs typeface="+mn-cs"/>
                </a:rPr>
                <a:t>  </a:t>
              </a:r>
              <a:endParaRPr kumimoji="1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endParaRPr>
            </a:p>
          </p:txBody>
        </p:sp>
      </p:grpSp>
      <p:sp>
        <p:nvSpPr>
          <p:cNvPr id="5" name="標題 2"/>
          <p:cNvSpPr txBox="1">
            <a:spLocks/>
          </p:cNvSpPr>
          <p:nvPr/>
        </p:nvSpPr>
        <p:spPr bwMode="auto">
          <a:xfrm>
            <a:off x="323528" y="332656"/>
            <a:ext cx="86722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配套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措施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--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課程與教學面向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(12/12)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6" name="Rectangle 4"/>
          <p:cNvSpPr txBox="1">
            <a:spLocks noRot="1" noChangeArrowheads="1"/>
          </p:cNvSpPr>
          <p:nvPr/>
        </p:nvSpPr>
        <p:spPr bwMode="white">
          <a:xfrm>
            <a:off x="3761373" y="5390796"/>
            <a:ext cx="5045014" cy="1090374"/>
          </a:xfrm>
          <a:prstGeom prst="rect">
            <a:avLst/>
          </a:prstGeom>
          <a:solidFill>
            <a:srgbClr val="3366CC">
              <a:lumMod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新住民語文教育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在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12</a:t>
            </a: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年國教課綱</a:t>
            </a: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662760" y="2852936"/>
            <a:ext cx="7941688" cy="1872208"/>
          </a:xfrm>
          <a:prstGeom prst="wedgeRoundRectCallout">
            <a:avLst>
              <a:gd name="adj1" fmla="val 16674"/>
              <a:gd name="adj2" fmla="val 86550"/>
              <a:gd name="adj3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6876256" y="6492875"/>
            <a:ext cx="2895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15DCF-4844-45FA-A7BA-FB4282B9698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00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4098986" y="2924944"/>
            <a:ext cx="5045014" cy="1090374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新住民語文教育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年國教課綱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211960" y="4232037"/>
            <a:ext cx="468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住民語文課程手冊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A03264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定稿版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新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住民語文課綱公播版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簡報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A03264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PPT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、</a:t>
            </a:r>
            <a:r>
              <a:rPr kumimoji="0" lang="en-US" altLang="zh-TW" sz="2400" b="1" i="0" u="sng" strike="noStrike" kern="1200" cap="none" spc="0" normalizeH="0" baseline="0" noProof="0" dirty="0">
                <a:ln>
                  <a:noFill/>
                </a:ln>
                <a:solidFill>
                  <a:srgbClr val="A03264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PDF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http://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ea typeface="+mn-ea"/>
                <a:cs typeface="+mn-cs"/>
                <a:hlinkClick r:id="rId4"/>
              </a:rPr>
              <a:t>www.naer.edu.tw/ezfiles/0/1000/img/67/202012315.pdf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17347D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/>
          <a:srcRect l="33397" t="13579" r="35057" b="6688"/>
          <a:stretch/>
        </p:blipFill>
        <p:spPr>
          <a:xfrm>
            <a:off x="-5471" y="911139"/>
            <a:ext cx="4104457" cy="5832648"/>
          </a:xfrm>
          <a:prstGeom prst="rect">
            <a:avLst/>
          </a:prstGeo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7164288" y="6496472"/>
            <a:ext cx="2895600" cy="16827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458C2-0A55-4E33-B91B-DD9C6F2D5E6F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/>
                <a:ea typeface="新細明體" pitchFamily="18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5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總綱核心素養的三面九項</a:t>
            </a:r>
            <a:r>
              <a:rPr lang="zh-TW" altLang="en-US" sz="3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內涵</a:t>
            </a:r>
            <a:endParaRPr lang="zh-TW" altLang="en-US" sz="3200" dirty="0">
              <a:solidFill>
                <a:srgbClr val="FFFF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1385" y="1340768"/>
            <a:ext cx="1127415" cy="5060032"/>
          </a:xfrm>
        </p:spPr>
        <p:txBody>
          <a:bodyPr vert="eaVert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核心素養的滾動圓輪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意象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3326489" y="1254531"/>
            <a:ext cx="5652890" cy="5580000"/>
            <a:chOff x="1382414" y="654925"/>
            <a:chExt cx="5871002" cy="579530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2414" y="654925"/>
              <a:ext cx="5871002" cy="5795301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 rot="20372531">
              <a:off x="3376153" y="2529906"/>
              <a:ext cx="1218921" cy="40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自主行動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 rot="2198303">
              <a:off x="3158373" y="4051077"/>
              <a:ext cx="1218921" cy="40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社會參與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 rot="17188473">
              <a:off x="4602166" y="3528528"/>
              <a:ext cx="1218921" cy="402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溝通互動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760104" y="3057684"/>
              <a:ext cx="1115622" cy="836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終身</a:t>
              </a:r>
              <a:endPara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學習者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869847" y="1420105"/>
              <a:ext cx="1471495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系統思考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與解決問題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856096" y="2285303"/>
              <a:ext cx="1531538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身心素質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與自我精進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198073" y="1452985"/>
              <a:ext cx="1476602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規劃執行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與創新應變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268681" y="2323642"/>
              <a:ext cx="1533761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符號運用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與溝通表達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5533223" y="3555798"/>
              <a:ext cx="1481726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科技資訊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與媒體素養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897334" y="4683136"/>
              <a:ext cx="1492141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藝術涵養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與美感素養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568519" y="5276196"/>
              <a:ext cx="1560723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道德實踐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與公民意識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253148" y="4738896"/>
              <a:ext cx="1559368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人際關係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與團隊合作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699009" y="3640186"/>
              <a:ext cx="1476493" cy="65078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多元文化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與國際理解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2425168" y="1920003"/>
              <a:ext cx="473235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FC8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A1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3414069" y="1095041"/>
              <a:ext cx="473235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FC8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FC8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2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FC8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704290" y="1067758"/>
              <a:ext cx="488136" cy="41554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FC8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A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FC8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3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FC8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26801" y="1976121"/>
              <a:ext cx="46193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5AB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B1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AB7D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971948" y="3222155"/>
              <a:ext cx="46193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5AB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B2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AB7D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294354" y="4326524"/>
              <a:ext cx="46193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5AB7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B3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AB7D">
                    <a:lumMod val="75000"/>
                  </a:srgbClr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095270" y="4905959"/>
              <a:ext cx="45386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C1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916551" y="4400301"/>
              <a:ext cx="45386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C2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210323" y="3309163"/>
              <a:ext cx="453867" cy="40286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rPr>
                <a:t>C3</a:t>
              </a:r>
              <a:endPara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3141291">
              <a:off x="1212485" y="5263918"/>
              <a:ext cx="1425517" cy="4648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生活情境</a:t>
              </a:r>
            </a:p>
          </p:txBody>
        </p:sp>
        <p:sp>
          <p:nvSpPr>
            <p:cNvPr id="29" name="矩形 28"/>
            <p:cNvSpPr/>
            <p:nvPr/>
          </p:nvSpPr>
          <p:spPr>
            <a:xfrm rot="18370076">
              <a:off x="6092407" y="5237522"/>
              <a:ext cx="1425517" cy="4648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46C0A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生活情境</a:t>
              </a:r>
            </a:p>
          </p:txBody>
        </p:sp>
        <p:sp>
          <p:nvSpPr>
            <p:cNvPr id="30" name="矩形 29"/>
            <p:cNvSpPr/>
            <p:nvPr/>
          </p:nvSpPr>
          <p:spPr>
            <a:xfrm rot="18605671">
              <a:off x="1202361" y="1460468"/>
              <a:ext cx="1425517" cy="4648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icrosoft JhengHei" charset="-120"/>
                  <a:ea typeface="Microsoft JhengHei" charset="-120"/>
                  <a:cs typeface="Microsoft JhengHei" charset="-120"/>
                </a:rPr>
                <a:t>生活情境</a:t>
              </a:r>
            </a:p>
          </p:txBody>
        </p:sp>
      </p:grpSp>
      <p:sp>
        <p:nvSpPr>
          <p:cNvPr id="32" name="頁尾版面配置區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134A18-3D1D-4E32-91B8-EA952DEDA425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17347D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43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42gl">
  <a:themeElements>
    <a:clrScheme name="sample 3">
      <a:dk1>
        <a:srgbClr val="666699"/>
      </a:dk1>
      <a:lt1>
        <a:srgbClr val="FFFFFF"/>
      </a:lt1>
      <a:dk2>
        <a:srgbClr val="000066"/>
      </a:dk2>
      <a:lt2>
        <a:srgbClr val="C0C0C0"/>
      </a:lt2>
      <a:accent1>
        <a:srgbClr val="49CACD"/>
      </a:accent1>
      <a:accent2>
        <a:srgbClr val="467CE8"/>
      </a:accent2>
      <a:accent3>
        <a:srgbClr val="FFFFFF"/>
      </a:accent3>
      <a:accent4>
        <a:srgbClr val="565682"/>
      </a:accent4>
      <a:accent5>
        <a:srgbClr val="B1E1E3"/>
      </a:accent5>
      <a:accent6>
        <a:srgbClr val="3F70D2"/>
      </a:accent6>
      <a:hlink>
        <a:srgbClr val="28BFEE"/>
      </a:hlink>
      <a:folHlink>
        <a:srgbClr val="878FA5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2CA3C8"/>
        </a:accent1>
        <a:accent2>
          <a:srgbClr val="C5903B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B28235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24B98"/>
        </a:dk1>
        <a:lt1>
          <a:srgbClr val="FFFFFF"/>
        </a:lt1>
        <a:dk2>
          <a:srgbClr val="000000"/>
        </a:dk2>
        <a:lt2>
          <a:srgbClr val="C0C0C0"/>
        </a:lt2>
        <a:accent1>
          <a:srgbClr val="4A95E8"/>
        </a:accent1>
        <a:accent2>
          <a:srgbClr val="6D8DE9"/>
        </a:accent2>
        <a:accent3>
          <a:srgbClr val="FFFFFF"/>
        </a:accent3>
        <a:accent4>
          <a:srgbClr val="0E3F81"/>
        </a:accent4>
        <a:accent5>
          <a:srgbClr val="B1C8F2"/>
        </a:accent5>
        <a:accent6>
          <a:srgbClr val="627FD3"/>
        </a:accent6>
        <a:hlink>
          <a:srgbClr val="95CD2F"/>
        </a:hlink>
        <a:folHlink>
          <a:srgbClr val="CAA6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66"/>
        </a:dk2>
        <a:lt2>
          <a:srgbClr val="C0C0C0"/>
        </a:lt2>
        <a:accent1>
          <a:srgbClr val="49CACD"/>
        </a:accent1>
        <a:accent2>
          <a:srgbClr val="467CE8"/>
        </a:accent2>
        <a:accent3>
          <a:srgbClr val="FFFFFF"/>
        </a:accent3>
        <a:accent4>
          <a:srgbClr val="565682"/>
        </a:accent4>
        <a:accent5>
          <a:srgbClr val="B1E1E3"/>
        </a:accent5>
        <a:accent6>
          <a:srgbClr val="3F70D2"/>
        </a:accent6>
        <a:hlink>
          <a:srgbClr val="28BFEE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db2004c002l">
  <a:themeElements>
    <a:clrScheme name="sample 3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45AB7D"/>
      </a:accent2>
      <a:accent3>
        <a:srgbClr val="FFFFFF"/>
      </a:accent3>
      <a:accent4>
        <a:srgbClr val="122B6A"/>
      </a:accent4>
      <a:accent5>
        <a:srgbClr val="BDD8F1"/>
      </a:accent5>
      <a:accent6>
        <a:srgbClr val="3E9B71"/>
      </a:accent6>
      <a:hlink>
        <a:srgbClr val="99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A096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45AB7D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3E9B71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db2004c002l">
  <a:themeElements>
    <a:clrScheme name="sample 3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45AB7D"/>
      </a:accent2>
      <a:accent3>
        <a:srgbClr val="FFFFFF"/>
      </a:accent3>
      <a:accent4>
        <a:srgbClr val="122B6A"/>
      </a:accent4>
      <a:accent5>
        <a:srgbClr val="BDD8F1"/>
      </a:accent5>
      <a:accent6>
        <a:srgbClr val="3E9B71"/>
      </a:accent6>
      <a:hlink>
        <a:srgbClr val="99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A0963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45AB7D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3E9B71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cdb2004142gl</Template>
  <TotalTime>964</TotalTime>
  <Words>2288</Words>
  <Application>Microsoft Office PowerPoint</Application>
  <PresentationFormat>如螢幕大小 (4:3)</PresentationFormat>
  <Paragraphs>503</Paragraphs>
  <Slides>28</Slides>
  <Notes>3</Notes>
  <HiddenSlides>0</HiddenSlides>
  <MMClips>0</MMClips>
  <ScaleCrop>false</ScaleCrop>
  <HeadingPairs>
    <vt:vector size="6" baseType="variant"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cdb2004142gl</vt:lpstr>
      <vt:lpstr>cdb2004c002l</vt:lpstr>
      <vt:lpstr>1_cdb2004c002l</vt:lpstr>
      <vt:lpstr>Office 佈景主題</vt:lpstr>
      <vt:lpstr>1_Office 佈景主題</vt:lpstr>
      <vt:lpstr>3_Office 佈景主題</vt:lpstr>
      <vt:lpstr>2_Office 佈景主題</vt:lpstr>
      <vt:lpstr>Image</vt:lpstr>
      <vt:lpstr>新住民語文課綱 教材、教學與評量</vt:lpstr>
      <vt:lpstr>目次</vt:lpstr>
      <vt:lpstr>社會變遷帶來的教育挑戰</vt:lpstr>
      <vt:lpstr>投影片 4</vt:lpstr>
      <vt:lpstr>投影片 5</vt:lpstr>
      <vt:lpstr>投影片 6</vt:lpstr>
      <vt:lpstr>投影片 7</vt:lpstr>
      <vt:lpstr>新住民語文教育 在12年國教課綱</vt:lpstr>
      <vt:lpstr>總綱核心素養的三面九項內涵</vt:lpstr>
      <vt:lpstr>素養導向的課程、教學與評量</vt:lpstr>
      <vt:lpstr>新住民語文選修與學習教材</vt:lpstr>
      <vt:lpstr>新住民語文教材(資訊網)</vt:lpstr>
      <vt:lpstr>新住民語文教材(印尼語樣本) https://newres.k12ea.gov.tw/ischool/publish_page/15/?cid=421 </vt:lpstr>
      <vt:lpstr>教材、教學與評量</vt:lpstr>
      <vt:lpstr>投影片 15</vt:lpstr>
      <vt:lpstr>教學評量的類型</vt:lpstr>
      <vt:lpstr>語文教學重點與評量面向</vt:lpstr>
      <vt:lpstr>第一冊教材學習重點與評量提示(以越語為例)</vt:lpstr>
      <vt:lpstr>第二冊教材學習重點與評量提示</vt:lpstr>
      <vt:lpstr>第三冊教材學習重點與評量提示(綜合)</vt:lpstr>
      <vt:lpstr>教學與評量舉例(1/12 )(越語第一冊第4課)</vt:lpstr>
      <vt:lpstr>教學與評量舉例(2/12 )(越語第一冊第4課)</vt:lpstr>
      <vt:lpstr>教學與評量舉例(3/12)(越語第一冊第四課)</vt:lpstr>
      <vt:lpstr>教學與評量舉例(4/12)(越語第一冊第四課)</vt:lpstr>
      <vt:lpstr>教學與評量舉例(5/12)(越語第一冊第四課)</vt:lpstr>
      <vt:lpstr>教學與評量舉例(6/12)(越語第一冊第四課)</vt:lpstr>
      <vt:lpstr>小結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118</cp:revision>
  <dcterms:created xsi:type="dcterms:W3CDTF">2019-07-31T02:45:38Z</dcterms:created>
  <dcterms:modified xsi:type="dcterms:W3CDTF">2020-07-28T05:32:31Z</dcterms:modified>
</cp:coreProperties>
</file>